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6"/>
  </p:notesMasterIdLst>
  <p:sldIdLst>
    <p:sldId id="256" r:id="rId2"/>
    <p:sldId id="261" r:id="rId3"/>
    <p:sldId id="286" r:id="rId4"/>
    <p:sldId id="285" r:id="rId5"/>
    <p:sldId id="284" r:id="rId6"/>
    <p:sldId id="283" r:id="rId7"/>
    <p:sldId id="282" r:id="rId8"/>
    <p:sldId id="281" r:id="rId9"/>
    <p:sldId id="280" r:id="rId10"/>
    <p:sldId id="279" r:id="rId11"/>
    <p:sldId id="278" r:id="rId12"/>
    <p:sldId id="277" r:id="rId13"/>
    <p:sldId id="276" r:id="rId14"/>
    <p:sldId id="262" r:id="rId15"/>
  </p:sldIdLst>
  <p:sldSz cx="12192000" cy="6858000"/>
  <p:notesSz cx="6858000" cy="9144000"/>
  <p:embeddedFontLst>
    <p:embeddedFont>
      <p:font typeface="Clash Display" panose="020B0604020202020204" charset="0"/>
      <p:regular r:id="rId17"/>
      <p:bold r:id="rId18"/>
    </p:embeddedFont>
    <p:embeddedFont>
      <p:font typeface="Clash Display Medium"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20EEDC-50CE-4955-BB9E-EF8125B6BE88}" type="doc">
      <dgm:prSet loTypeId="urn:microsoft.com/office/officeart/2005/8/layout/chevron2" loCatId="process" qsTypeId="urn:microsoft.com/office/officeart/2005/8/quickstyle/3d3" qsCatId="3D" csTypeId="urn:microsoft.com/office/officeart/2005/8/colors/colorful4" csCatId="colorful" phldr="1"/>
      <dgm:spPr>
        <a:scene3d>
          <a:camera prst="obliqueTopLeft"/>
          <a:lightRig rig="threePt" dir="t"/>
        </a:scene3d>
      </dgm:spPr>
      <dgm:t>
        <a:bodyPr/>
        <a:lstStyle/>
        <a:p>
          <a:endParaRPr lang="en-US"/>
        </a:p>
      </dgm:t>
    </dgm:pt>
    <dgm:pt modelId="{34568E22-EFC8-4881-8AD1-8900ABD7B583}">
      <dgm:prSet phldrT="[Text]"/>
      <dgm:spPr/>
      <dgm:t>
        <a:bodyPr/>
        <a:lstStyle/>
        <a:p>
          <a:pPr>
            <a:buNone/>
          </a:pPr>
          <a:r>
            <a:rPr lang="en-US">
              <a:latin typeface="Calibri" panose="020F0502020204030204"/>
              <a:ea typeface="+mn-ea"/>
              <a:cs typeface="+mn-cs"/>
            </a:rPr>
            <a:t>?</a:t>
          </a:r>
          <a:endParaRPr lang="en-US" dirty="0">
            <a:latin typeface="Calibri" panose="020F0502020204030204"/>
            <a:ea typeface="+mn-ea"/>
            <a:cs typeface="+mn-cs"/>
          </a:endParaRPr>
        </a:p>
      </dgm:t>
    </dgm:pt>
    <dgm:pt modelId="{A1CE4521-9E9A-4E13-9E01-781518DFDE52}" type="parTrans" cxnId="{68415B3F-3758-4076-9428-64E8489C794C}">
      <dgm:prSet/>
      <dgm:spPr/>
      <dgm:t>
        <a:bodyPr/>
        <a:lstStyle/>
        <a:p>
          <a:endParaRPr lang="en-US"/>
        </a:p>
      </dgm:t>
    </dgm:pt>
    <dgm:pt modelId="{3B385542-F1F2-4B54-B75E-DD85C691BDC2}" type="sibTrans" cxnId="{68415B3F-3758-4076-9428-64E8489C794C}">
      <dgm:prSet/>
      <dgm:spPr/>
      <dgm:t>
        <a:bodyPr/>
        <a:lstStyle/>
        <a:p>
          <a:endParaRPr lang="en-US"/>
        </a:p>
      </dgm:t>
    </dgm:pt>
    <dgm:pt modelId="{4BB05973-4B19-419F-B75A-1EBA9DD0474C}">
      <dgm:prSet phldrT="[Text]"/>
      <dgm:spPr/>
      <dgm:t>
        <a:bodyPr/>
        <a:lstStyle/>
        <a:p>
          <a:pPr>
            <a:buChar char="•"/>
          </a:pPr>
          <a:r>
            <a:rPr lang="en-US">
              <a:latin typeface="Calibri" panose="020F0502020204030204"/>
              <a:ea typeface="+mn-ea"/>
              <a:cs typeface="+mn-cs"/>
            </a:rPr>
            <a:t>Skills shortages will be evident in the next few years – causing a skills crisis</a:t>
          </a:r>
          <a:endParaRPr lang="en-US" dirty="0">
            <a:latin typeface="Calibri" panose="020F0502020204030204"/>
            <a:ea typeface="+mn-ea"/>
            <a:cs typeface="+mn-cs"/>
          </a:endParaRPr>
        </a:p>
      </dgm:t>
    </dgm:pt>
    <dgm:pt modelId="{AFB8687E-B6E1-4738-81E8-8AA1BD4EF8DB}" type="parTrans" cxnId="{B162A0F1-0721-4FFB-844C-1C660DBBE7A0}">
      <dgm:prSet/>
      <dgm:spPr/>
      <dgm:t>
        <a:bodyPr/>
        <a:lstStyle/>
        <a:p>
          <a:endParaRPr lang="en-US"/>
        </a:p>
      </dgm:t>
    </dgm:pt>
    <dgm:pt modelId="{BF845164-E26D-4DF7-9D9A-B8CC19C12139}" type="sibTrans" cxnId="{B162A0F1-0721-4FFB-844C-1C660DBBE7A0}">
      <dgm:prSet/>
      <dgm:spPr/>
      <dgm:t>
        <a:bodyPr/>
        <a:lstStyle/>
        <a:p>
          <a:endParaRPr lang="en-US"/>
        </a:p>
      </dgm:t>
    </dgm:pt>
    <dgm:pt modelId="{98B32B8C-5BFB-4220-B5C3-74465F503A48}">
      <dgm:prSet phldrT="[Text]"/>
      <dgm:spPr/>
      <dgm:t>
        <a:bodyPr/>
        <a:lstStyle/>
        <a:p>
          <a:pPr>
            <a:buChar char="•"/>
          </a:pPr>
          <a:r>
            <a:rPr lang="en-US">
              <a:latin typeface="Calibri" panose="020F0502020204030204"/>
              <a:ea typeface="+mn-ea"/>
              <a:cs typeface="+mn-cs"/>
            </a:rPr>
            <a:t>Employees will want to attract and retain talent</a:t>
          </a:r>
          <a:endParaRPr lang="en-US" dirty="0">
            <a:latin typeface="Calibri" panose="020F0502020204030204"/>
            <a:ea typeface="+mn-ea"/>
            <a:cs typeface="+mn-cs"/>
          </a:endParaRPr>
        </a:p>
      </dgm:t>
    </dgm:pt>
    <dgm:pt modelId="{B10121DC-6E8D-47F4-8031-1FC162E09680}" type="parTrans" cxnId="{4FFA8572-626E-4119-B193-4138D08612F7}">
      <dgm:prSet/>
      <dgm:spPr/>
      <dgm:t>
        <a:bodyPr/>
        <a:lstStyle/>
        <a:p>
          <a:endParaRPr lang="en-US"/>
        </a:p>
      </dgm:t>
    </dgm:pt>
    <dgm:pt modelId="{90055EDE-5A2D-4A6B-B4B4-F725311A5077}" type="sibTrans" cxnId="{4FFA8572-626E-4119-B193-4138D08612F7}">
      <dgm:prSet/>
      <dgm:spPr/>
      <dgm:t>
        <a:bodyPr/>
        <a:lstStyle/>
        <a:p>
          <a:endParaRPr lang="en-US"/>
        </a:p>
      </dgm:t>
    </dgm:pt>
    <dgm:pt modelId="{BF3BDBCC-6CE9-4C7F-894C-DDF222A43D85}">
      <dgm:prSet phldrT="[Text]"/>
      <dgm:spPr/>
      <dgm:t>
        <a:bodyPr/>
        <a:lstStyle/>
        <a:p>
          <a:pPr>
            <a:buNone/>
          </a:pPr>
          <a:r>
            <a:rPr lang="en-US">
              <a:latin typeface="Calibri" panose="020F0502020204030204"/>
              <a:ea typeface="+mn-ea"/>
              <a:cs typeface="+mn-cs"/>
            </a:rPr>
            <a:t>?</a:t>
          </a:r>
          <a:endParaRPr lang="en-US" dirty="0">
            <a:latin typeface="Calibri" panose="020F0502020204030204"/>
            <a:ea typeface="+mn-ea"/>
            <a:cs typeface="+mn-cs"/>
          </a:endParaRPr>
        </a:p>
      </dgm:t>
    </dgm:pt>
    <dgm:pt modelId="{EED5E019-D1C7-4C6D-8EC1-5A0232235387}" type="parTrans" cxnId="{D017C300-94F6-406F-B08B-3683BF3BDEFC}">
      <dgm:prSet/>
      <dgm:spPr/>
      <dgm:t>
        <a:bodyPr/>
        <a:lstStyle/>
        <a:p>
          <a:endParaRPr lang="en-US"/>
        </a:p>
      </dgm:t>
    </dgm:pt>
    <dgm:pt modelId="{09462BC3-042C-4A10-8A12-D2437CBE44D0}" type="sibTrans" cxnId="{D017C300-94F6-406F-B08B-3683BF3BDEFC}">
      <dgm:prSet/>
      <dgm:spPr/>
      <dgm:t>
        <a:bodyPr/>
        <a:lstStyle/>
        <a:p>
          <a:endParaRPr lang="en-US"/>
        </a:p>
      </dgm:t>
    </dgm:pt>
    <dgm:pt modelId="{98CA4078-94CE-4C92-A827-B30BAADF7641}">
      <dgm:prSet phldrT="[Text]"/>
      <dgm:spPr/>
      <dgm:t>
        <a:bodyPr/>
        <a:lstStyle/>
        <a:p>
          <a:pPr>
            <a:buChar char="•"/>
          </a:pPr>
          <a:r>
            <a:rPr lang="en-US">
              <a:latin typeface="Calibri" panose="020F0502020204030204"/>
              <a:ea typeface="+mn-ea"/>
              <a:cs typeface="+mn-cs"/>
            </a:rPr>
            <a:t>Remote and hybrid working is changing the employment landscape.  Choice sits with the employee</a:t>
          </a:r>
          <a:endParaRPr lang="en-US" dirty="0">
            <a:latin typeface="Calibri" panose="020F0502020204030204"/>
            <a:ea typeface="+mn-ea"/>
            <a:cs typeface="+mn-cs"/>
          </a:endParaRPr>
        </a:p>
      </dgm:t>
    </dgm:pt>
    <dgm:pt modelId="{5E401798-FF20-4D22-9520-59785D082DAE}" type="parTrans" cxnId="{737FE5AF-5525-4BA8-8519-D0E48E8C5F9A}">
      <dgm:prSet/>
      <dgm:spPr/>
      <dgm:t>
        <a:bodyPr/>
        <a:lstStyle/>
        <a:p>
          <a:endParaRPr lang="en-US"/>
        </a:p>
      </dgm:t>
    </dgm:pt>
    <dgm:pt modelId="{8558ED44-C26E-4900-8B1F-B60032F95848}" type="sibTrans" cxnId="{737FE5AF-5525-4BA8-8519-D0E48E8C5F9A}">
      <dgm:prSet/>
      <dgm:spPr/>
      <dgm:t>
        <a:bodyPr/>
        <a:lstStyle/>
        <a:p>
          <a:endParaRPr lang="en-US"/>
        </a:p>
      </dgm:t>
    </dgm:pt>
    <dgm:pt modelId="{55D58649-4916-4C43-9D2A-40B65AE9F000}">
      <dgm:prSet phldrT="[Text]"/>
      <dgm:spPr/>
      <dgm:t>
        <a:bodyPr/>
        <a:lstStyle/>
        <a:p>
          <a:pPr>
            <a:buChar char="•"/>
          </a:pPr>
          <a:r>
            <a:rPr lang="en-US">
              <a:latin typeface="Calibri" panose="020F0502020204030204"/>
              <a:ea typeface="+mn-ea"/>
              <a:cs typeface="+mn-cs"/>
            </a:rPr>
            <a:t>Tech is one industry that will see a mass exodus</a:t>
          </a:r>
          <a:endParaRPr lang="en-US" dirty="0">
            <a:latin typeface="Calibri" panose="020F0502020204030204"/>
            <a:ea typeface="+mn-ea"/>
            <a:cs typeface="+mn-cs"/>
          </a:endParaRPr>
        </a:p>
      </dgm:t>
    </dgm:pt>
    <dgm:pt modelId="{49F2A753-4A5E-40FE-8352-1FFB97F31BB2}" type="parTrans" cxnId="{CCB6FFE0-0554-4BC3-B50D-0B22794B43A4}">
      <dgm:prSet/>
      <dgm:spPr/>
      <dgm:t>
        <a:bodyPr/>
        <a:lstStyle/>
        <a:p>
          <a:endParaRPr lang="en-US"/>
        </a:p>
      </dgm:t>
    </dgm:pt>
    <dgm:pt modelId="{32B24990-7660-49CE-B01A-B6436D2927EB}" type="sibTrans" cxnId="{CCB6FFE0-0554-4BC3-B50D-0B22794B43A4}">
      <dgm:prSet/>
      <dgm:spPr/>
      <dgm:t>
        <a:bodyPr/>
        <a:lstStyle/>
        <a:p>
          <a:endParaRPr lang="en-US"/>
        </a:p>
      </dgm:t>
    </dgm:pt>
    <dgm:pt modelId="{4045A5E2-C7E4-4D41-ADE7-77F04A44282C}">
      <dgm:prSet phldrT="[Text]"/>
      <dgm:spPr/>
      <dgm:t>
        <a:bodyPr/>
        <a:lstStyle/>
        <a:p>
          <a:pPr>
            <a:buNone/>
          </a:pPr>
          <a:r>
            <a:rPr lang="en-US">
              <a:latin typeface="Calibri" panose="020F0502020204030204"/>
              <a:ea typeface="+mn-ea"/>
              <a:cs typeface="+mn-cs"/>
            </a:rPr>
            <a:t>?</a:t>
          </a:r>
          <a:endParaRPr lang="en-US" dirty="0">
            <a:latin typeface="Calibri" panose="020F0502020204030204"/>
            <a:ea typeface="+mn-ea"/>
            <a:cs typeface="+mn-cs"/>
          </a:endParaRPr>
        </a:p>
      </dgm:t>
    </dgm:pt>
    <dgm:pt modelId="{9ECB46D2-71EE-424A-9437-3283AAC75DDF}" type="parTrans" cxnId="{2B3A0DC2-8A8F-4EAF-B557-4FF97E633283}">
      <dgm:prSet/>
      <dgm:spPr/>
      <dgm:t>
        <a:bodyPr/>
        <a:lstStyle/>
        <a:p>
          <a:endParaRPr lang="en-US"/>
        </a:p>
      </dgm:t>
    </dgm:pt>
    <dgm:pt modelId="{4F2CC26D-8E71-4AF0-92C5-6B1153307BE7}" type="sibTrans" cxnId="{2B3A0DC2-8A8F-4EAF-B557-4FF97E633283}">
      <dgm:prSet/>
      <dgm:spPr/>
      <dgm:t>
        <a:bodyPr/>
        <a:lstStyle/>
        <a:p>
          <a:endParaRPr lang="en-US"/>
        </a:p>
      </dgm:t>
    </dgm:pt>
    <dgm:pt modelId="{E20D84E1-2E9F-44FC-A489-523A60F2FA0D}">
      <dgm:prSet phldrT="[Text]"/>
      <dgm:spPr/>
      <dgm:t>
        <a:bodyPr/>
        <a:lstStyle/>
        <a:p>
          <a:pPr>
            <a:buChar char="•"/>
          </a:pPr>
          <a:r>
            <a:rPr lang="en-US">
              <a:latin typeface="Calibri" panose="020F0502020204030204"/>
              <a:ea typeface="+mn-ea"/>
              <a:cs typeface="+mn-cs"/>
            </a:rPr>
            <a:t>Looking for employees who support them in and out of the office/workplace</a:t>
          </a:r>
          <a:endParaRPr lang="en-US" dirty="0">
            <a:latin typeface="Calibri" panose="020F0502020204030204"/>
            <a:ea typeface="+mn-ea"/>
            <a:cs typeface="+mn-cs"/>
          </a:endParaRPr>
        </a:p>
      </dgm:t>
    </dgm:pt>
    <dgm:pt modelId="{89F4E27F-7B21-4399-919F-42B3B1C21505}" type="parTrans" cxnId="{4977E909-858F-45D5-8DDB-30749EDE91A6}">
      <dgm:prSet/>
      <dgm:spPr/>
      <dgm:t>
        <a:bodyPr/>
        <a:lstStyle/>
        <a:p>
          <a:endParaRPr lang="en-US"/>
        </a:p>
      </dgm:t>
    </dgm:pt>
    <dgm:pt modelId="{4C1049FD-85F2-4158-AC2A-607685E69DD2}" type="sibTrans" cxnId="{4977E909-858F-45D5-8DDB-30749EDE91A6}">
      <dgm:prSet/>
      <dgm:spPr/>
      <dgm:t>
        <a:bodyPr/>
        <a:lstStyle/>
        <a:p>
          <a:endParaRPr lang="en-US"/>
        </a:p>
      </dgm:t>
    </dgm:pt>
    <dgm:pt modelId="{9C5FE70E-8EBA-4F5D-BCDB-4FFC89FAC101}">
      <dgm:prSet phldrT="[Text]"/>
      <dgm:spPr/>
      <dgm:t>
        <a:bodyPr/>
        <a:lstStyle/>
        <a:p>
          <a:pPr>
            <a:buChar char="•"/>
          </a:pPr>
          <a:r>
            <a:rPr lang="en-US">
              <a:latin typeface="Calibri" panose="020F0502020204030204"/>
              <a:ea typeface="+mn-ea"/>
              <a:cs typeface="+mn-cs"/>
            </a:rPr>
            <a:t>Gen Z is prioritizing purpose and impact over wages/salary</a:t>
          </a:r>
          <a:endParaRPr lang="en-US" dirty="0">
            <a:latin typeface="Calibri" panose="020F0502020204030204"/>
            <a:ea typeface="+mn-ea"/>
            <a:cs typeface="+mn-cs"/>
          </a:endParaRPr>
        </a:p>
      </dgm:t>
    </dgm:pt>
    <dgm:pt modelId="{C4602C31-3F5D-4D13-8C79-18B699138D41}" type="parTrans" cxnId="{D16F857C-FCCA-4F48-81F8-44169DB7E8A8}">
      <dgm:prSet/>
      <dgm:spPr/>
      <dgm:t>
        <a:bodyPr/>
        <a:lstStyle/>
        <a:p>
          <a:endParaRPr lang="en-US"/>
        </a:p>
      </dgm:t>
    </dgm:pt>
    <dgm:pt modelId="{BE514D9F-F3FC-40C0-A89F-FE14F0479A85}" type="sibTrans" cxnId="{D16F857C-FCCA-4F48-81F8-44169DB7E8A8}">
      <dgm:prSet/>
      <dgm:spPr/>
      <dgm:t>
        <a:bodyPr/>
        <a:lstStyle/>
        <a:p>
          <a:endParaRPr lang="en-US"/>
        </a:p>
      </dgm:t>
    </dgm:pt>
    <dgm:pt modelId="{89650828-3E30-4AB8-9A09-CF488C3E4A87}">
      <dgm:prSet phldrT="[Text]"/>
      <dgm:spPr/>
      <dgm:t>
        <a:bodyPr/>
        <a:lstStyle/>
        <a:p>
          <a:pPr>
            <a:buChar char="•"/>
          </a:pPr>
          <a:r>
            <a:rPr lang="en-US" b="0" i="0">
              <a:latin typeface="Calibri" panose="020F0502020204030204"/>
              <a:ea typeface="+mn-ea"/>
              <a:cs typeface="+mn-cs"/>
            </a:rPr>
            <a:t>Evaluating potential employers’ values and ensuring they align to their own values.</a:t>
          </a:r>
          <a:endParaRPr lang="en-US" dirty="0">
            <a:latin typeface="Calibri" panose="020F0502020204030204"/>
            <a:ea typeface="+mn-ea"/>
            <a:cs typeface="+mn-cs"/>
          </a:endParaRPr>
        </a:p>
      </dgm:t>
    </dgm:pt>
    <dgm:pt modelId="{E8BC3671-13AB-4318-BE7F-FB030FB4F32C}" type="parTrans" cxnId="{45B6642B-2790-49DF-B0AD-3A134D03B8DA}">
      <dgm:prSet/>
      <dgm:spPr/>
      <dgm:t>
        <a:bodyPr/>
        <a:lstStyle/>
        <a:p>
          <a:endParaRPr lang="en-US"/>
        </a:p>
      </dgm:t>
    </dgm:pt>
    <dgm:pt modelId="{4C24C450-EDDB-4DBF-A6DD-F2E56AE9C759}" type="sibTrans" cxnId="{45B6642B-2790-49DF-B0AD-3A134D03B8DA}">
      <dgm:prSet/>
      <dgm:spPr/>
      <dgm:t>
        <a:bodyPr/>
        <a:lstStyle/>
        <a:p>
          <a:endParaRPr lang="en-US"/>
        </a:p>
      </dgm:t>
    </dgm:pt>
    <dgm:pt modelId="{F294BB99-88AF-4315-84B4-017B7260DBFD}" type="pres">
      <dgm:prSet presAssocID="{D020EEDC-50CE-4955-BB9E-EF8125B6BE88}" presName="linearFlow" presStyleCnt="0">
        <dgm:presLayoutVars>
          <dgm:dir/>
          <dgm:animLvl val="lvl"/>
          <dgm:resizeHandles val="exact"/>
        </dgm:presLayoutVars>
      </dgm:prSet>
      <dgm:spPr/>
    </dgm:pt>
    <dgm:pt modelId="{512EF484-F7CA-4A63-AFE7-FB7819C0F9FC}" type="pres">
      <dgm:prSet presAssocID="{34568E22-EFC8-4881-8AD1-8900ABD7B583}" presName="composite" presStyleCnt="0"/>
      <dgm:spPr/>
    </dgm:pt>
    <dgm:pt modelId="{31798B2A-8710-42C8-9509-CA3D54D13097}" type="pres">
      <dgm:prSet presAssocID="{34568E22-EFC8-4881-8AD1-8900ABD7B583}" presName="parentText" presStyleLbl="alignNode1" presStyleIdx="0" presStyleCnt="3">
        <dgm:presLayoutVars>
          <dgm:chMax val="1"/>
          <dgm:bulletEnabled val="1"/>
        </dgm:presLayoutVars>
      </dgm:prSet>
      <dgm:spPr>
        <a:xfrm rot="5400000">
          <a:off x="-236795" y="238852"/>
          <a:ext cx="1578634" cy="1105044"/>
        </a:xfrm>
        <a:prstGeom prst="chevron">
          <a:avLst/>
        </a:prstGeom>
      </dgm:spPr>
    </dgm:pt>
    <dgm:pt modelId="{8BBEED3B-DEA7-48AE-BACC-934DF152B7EB}" type="pres">
      <dgm:prSet presAssocID="{34568E22-EFC8-4881-8AD1-8900ABD7B583}" presName="descendantText" presStyleLbl="alignAcc1" presStyleIdx="0" presStyleCnt="3">
        <dgm:presLayoutVars>
          <dgm:bulletEnabled val="1"/>
        </dgm:presLayoutVars>
      </dgm:prSet>
      <dgm:spPr>
        <a:xfrm rot="5400000">
          <a:off x="5297265" y="-4190163"/>
          <a:ext cx="1026112" cy="9410555"/>
        </a:xfrm>
        <a:prstGeom prst="round2SameRect">
          <a:avLst/>
        </a:prstGeom>
      </dgm:spPr>
    </dgm:pt>
    <dgm:pt modelId="{DB031AD1-F99C-42AA-8354-2171290E98FE}" type="pres">
      <dgm:prSet presAssocID="{3B385542-F1F2-4B54-B75E-DD85C691BDC2}" presName="sp" presStyleCnt="0"/>
      <dgm:spPr/>
    </dgm:pt>
    <dgm:pt modelId="{299F1BFA-86AB-4946-B4BA-58C8D9ECD94A}" type="pres">
      <dgm:prSet presAssocID="{BF3BDBCC-6CE9-4C7F-894C-DDF222A43D85}" presName="composite" presStyleCnt="0"/>
      <dgm:spPr/>
    </dgm:pt>
    <dgm:pt modelId="{8B3836B5-329D-406F-92E4-287B32283576}" type="pres">
      <dgm:prSet presAssocID="{BF3BDBCC-6CE9-4C7F-894C-DDF222A43D85}" presName="parentText" presStyleLbl="alignNode1" presStyleIdx="1" presStyleCnt="3">
        <dgm:presLayoutVars>
          <dgm:chMax val="1"/>
          <dgm:bulletEnabled val="1"/>
        </dgm:presLayoutVars>
      </dgm:prSet>
      <dgm:spPr>
        <a:xfrm rot="5400000">
          <a:off x="-236795" y="1623146"/>
          <a:ext cx="1578634" cy="1105044"/>
        </a:xfrm>
        <a:prstGeom prst="chevron">
          <a:avLst/>
        </a:prstGeom>
      </dgm:spPr>
    </dgm:pt>
    <dgm:pt modelId="{7AFAA5E6-B581-4218-BBDF-8355B10F0CE0}" type="pres">
      <dgm:prSet presAssocID="{BF3BDBCC-6CE9-4C7F-894C-DDF222A43D85}" presName="descendantText" presStyleLbl="alignAcc1" presStyleIdx="1" presStyleCnt="3">
        <dgm:presLayoutVars>
          <dgm:bulletEnabled val="1"/>
        </dgm:presLayoutVars>
      </dgm:prSet>
      <dgm:spPr>
        <a:xfrm rot="5400000">
          <a:off x="5297265" y="-2805869"/>
          <a:ext cx="1026112" cy="9410555"/>
        </a:xfrm>
        <a:prstGeom prst="round2SameRect">
          <a:avLst/>
        </a:prstGeom>
      </dgm:spPr>
    </dgm:pt>
    <dgm:pt modelId="{38D85D18-A162-43B9-BE9B-923EDDD012ED}" type="pres">
      <dgm:prSet presAssocID="{09462BC3-042C-4A10-8A12-D2437CBE44D0}" presName="sp" presStyleCnt="0"/>
      <dgm:spPr/>
    </dgm:pt>
    <dgm:pt modelId="{DF0702D9-58A0-49C4-ACD8-86C5A33D6401}" type="pres">
      <dgm:prSet presAssocID="{4045A5E2-C7E4-4D41-ADE7-77F04A44282C}" presName="composite" presStyleCnt="0"/>
      <dgm:spPr/>
    </dgm:pt>
    <dgm:pt modelId="{F7186CA5-D34F-4B83-9AF2-722517C77908}" type="pres">
      <dgm:prSet presAssocID="{4045A5E2-C7E4-4D41-ADE7-77F04A44282C}" presName="parentText" presStyleLbl="alignNode1" presStyleIdx="2" presStyleCnt="3">
        <dgm:presLayoutVars>
          <dgm:chMax val="1"/>
          <dgm:bulletEnabled val="1"/>
        </dgm:presLayoutVars>
      </dgm:prSet>
      <dgm:spPr>
        <a:xfrm rot="5400000">
          <a:off x="-236795" y="3007440"/>
          <a:ext cx="1578634" cy="1105044"/>
        </a:xfrm>
        <a:prstGeom prst="chevron">
          <a:avLst/>
        </a:prstGeom>
      </dgm:spPr>
    </dgm:pt>
    <dgm:pt modelId="{290E04AD-E9B2-41EE-A96B-BEAEF557D74B}" type="pres">
      <dgm:prSet presAssocID="{4045A5E2-C7E4-4D41-ADE7-77F04A44282C}" presName="descendantText" presStyleLbl="alignAcc1" presStyleIdx="2" presStyleCnt="3" custLinFactNeighborX="833" custLinFactNeighborY="0">
        <dgm:presLayoutVars>
          <dgm:bulletEnabled val="1"/>
        </dgm:presLayoutVars>
      </dgm:prSet>
      <dgm:spPr>
        <a:xfrm rot="5400000">
          <a:off x="5297265" y="-1421576"/>
          <a:ext cx="1026112" cy="9410555"/>
        </a:xfrm>
        <a:prstGeom prst="round2SameRect">
          <a:avLst/>
        </a:prstGeom>
      </dgm:spPr>
    </dgm:pt>
  </dgm:ptLst>
  <dgm:cxnLst>
    <dgm:cxn modelId="{D017C300-94F6-406F-B08B-3683BF3BDEFC}" srcId="{D020EEDC-50CE-4955-BB9E-EF8125B6BE88}" destId="{BF3BDBCC-6CE9-4C7F-894C-DDF222A43D85}" srcOrd="1" destOrd="0" parTransId="{EED5E019-D1C7-4C6D-8EC1-5A0232235387}" sibTransId="{09462BC3-042C-4A10-8A12-D2437CBE44D0}"/>
    <dgm:cxn modelId="{4977E909-858F-45D5-8DDB-30749EDE91A6}" srcId="{4045A5E2-C7E4-4D41-ADE7-77F04A44282C}" destId="{E20D84E1-2E9F-44FC-A489-523A60F2FA0D}" srcOrd="0" destOrd="0" parTransId="{89F4E27F-7B21-4399-919F-42B3B1C21505}" sibTransId="{4C1049FD-85F2-4158-AC2A-607685E69DD2}"/>
    <dgm:cxn modelId="{45B6642B-2790-49DF-B0AD-3A134D03B8DA}" srcId="{4045A5E2-C7E4-4D41-ADE7-77F04A44282C}" destId="{89650828-3E30-4AB8-9A09-CF488C3E4A87}" srcOrd="2" destOrd="0" parTransId="{E8BC3671-13AB-4318-BE7F-FB030FB4F32C}" sibTransId="{4C24C450-EDDB-4DBF-A6DD-F2E56AE9C759}"/>
    <dgm:cxn modelId="{68415B3F-3758-4076-9428-64E8489C794C}" srcId="{D020EEDC-50CE-4955-BB9E-EF8125B6BE88}" destId="{34568E22-EFC8-4881-8AD1-8900ABD7B583}" srcOrd="0" destOrd="0" parTransId="{A1CE4521-9E9A-4E13-9E01-781518DFDE52}" sibTransId="{3B385542-F1F2-4B54-B75E-DD85C691BDC2}"/>
    <dgm:cxn modelId="{F8373040-33E9-445F-9D7F-B8A36C4AC932}" type="presOf" srcId="{34568E22-EFC8-4881-8AD1-8900ABD7B583}" destId="{31798B2A-8710-42C8-9509-CA3D54D13097}" srcOrd="0" destOrd="0" presId="urn:microsoft.com/office/officeart/2005/8/layout/chevron2"/>
    <dgm:cxn modelId="{BC86A34D-F17F-4D0B-96F7-B8BF0600969F}" type="presOf" srcId="{D020EEDC-50CE-4955-BB9E-EF8125B6BE88}" destId="{F294BB99-88AF-4315-84B4-017B7260DBFD}" srcOrd="0" destOrd="0" presId="urn:microsoft.com/office/officeart/2005/8/layout/chevron2"/>
    <dgm:cxn modelId="{4FFA8572-626E-4119-B193-4138D08612F7}" srcId="{34568E22-EFC8-4881-8AD1-8900ABD7B583}" destId="{98B32B8C-5BFB-4220-B5C3-74465F503A48}" srcOrd="1" destOrd="0" parTransId="{B10121DC-6E8D-47F4-8031-1FC162E09680}" sibTransId="{90055EDE-5A2D-4A6B-B4B4-F725311A5077}"/>
    <dgm:cxn modelId="{D16F857C-FCCA-4F48-81F8-44169DB7E8A8}" srcId="{4045A5E2-C7E4-4D41-ADE7-77F04A44282C}" destId="{9C5FE70E-8EBA-4F5D-BCDB-4FFC89FAC101}" srcOrd="1" destOrd="0" parTransId="{C4602C31-3F5D-4D13-8C79-18B699138D41}" sibTransId="{BE514D9F-F3FC-40C0-A89F-FE14F0479A85}"/>
    <dgm:cxn modelId="{F3A8E67C-B5BC-4D8F-B855-0A3EE4992513}" type="presOf" srcId="{98CA4078-94CE-4C92-A827-B30BAADF7641}" destId="{7AFAA5E6-B581-4218-BBDF-8355B10F0CE0}" srcOrd="0" destOrd="0" presId="urn:microsoft.com/office/officeart/2005/8/layout/chevron2"/>
    <dgm:cxn modelId="{BB728596-C14A-42B5-8228-1FEF2650C7F0}" type="presOf" srcId="{BF3BDBCC-6CE9-4C7F-894C-DDF222A43D85}" destId="{8B3836B5-329D-406F-92E4-287B32283576}" srcOrd="0" destOrd="0" presId="urn:microsoft.com/office/officeart/2005/8/layout/chevron2"/>
    <dgm:cxn modelId="{17AB96A0-9E5C-4550-8EC1-0BE862629927}" type="presOf" srcId="{98B32B8C-5BFB-4220-B5C3-74465F503A48}" destId="{8BBEED3B-DEA7-48AE-BACC-934DF152B7EB}" srcOrd="0" destOrd="1" presId="urn:microsoft.com/office/officeart/2005/8/layout/chevron2"/>
    <dgm:cxn modelId="{737FE5AF-5525-4BA8-8519-D0E48E8C5F9A}" srcId="{BF3BDBCC-6CE9-4C7F-894C-DDF222A43D85}" destId="{98CA4078-94CE-4C92-A827-B30BAADF7641}" srcOrd="0" destOrd="0" parTransId="{5E401798-FF20-4D22-9520-59785D082DAE}" sibTransId="{8558ED44-C26E-4900-8B1F-B60032F95848}"/>
    <dgm:cxn modelId="{39D60DB1-32D9-46AD-B388-70DC3580E471}" type="presOf" srcId="{4BB05973-4B19-419F-B75A-1EBA9DD0474C}" destId="{8BBEED3B-DEA7-48AE-BACC-934DF152B7EB}" srcOrd="0" destOrd="0" presId="urn:microsoft.com/office/officeart/2005/8/layout/chevron2"/>
    <dgm:cxn modelId="{10358BBE-125E-4074-9781-E0861D4F54B5}" type="presOf" srcId="{E20D84E1-2E9F-44FC-A489-523A60F2FA0D}" destId="{290E04AD-E9B2-41EE-A96B-BEAEF557D74B}" srcOrd="0" destOrd="0" presId="urn:microsoft.com/office/officeart/2005/8/layout/chevron2"/>
    <dgm:cxn modelId="{2B3A0DC2-8A8F-4EAF-B557-4FF97E633283}" srcId="{D020EEDC-50CE-4955-BB9E-EF8125B6BE88}" destId="{4045A5E2-C7E4-4D41-ADE7-77F04A44282C}" srcOrd="2" destOrd="0" parTransId="{9ECB46D2-71EE-424A-9437-3283AAC75DDF}" sibTransId="{4F2CC26D-8E71-4AF0-92C5-6B1153307BE7}"/>
    <dgm:cxn modelId="{5956AFD7-7F36-4F1B-8001-1D72429609AC}" type="presOf" srcId="{4045A5E2-C7E4-4D41-ADE7-77F04A44282C}" destId="{F7186CA5-D34F-4B83-9AF2-722517C77908}" srcOrd="0" destOrd="0" presId="urn:microsoft.com/office/officeart/2005/8/layout/chevron2"/>
    <dgm:cxn modelId="{CCB6FFE0-0554-4BC3-B50D-0B22794B43A4}" srcId="{BF3BDBCC-6CE9-4C7F-894C-DDF222A43D85}" destId="{55D58649-4916-4C43-9D2A-40B65AE9F000}" srcOrd="1" destOrd="0" parTransId="{49F2A753-4A5E-40FE-8352-1FFB97F31BB2}" sibTransId="{32B24990-7660-49CE-B01A-B6436D2927EB}"/>
    <dgm:cxn modelId="{BCFE4EE8-334E-41DD-A17E-1E71ADFBE42D}" type="presOf" srcId="{55D58649-4916-4C43-9D2A-40B65AE9F000}" destId="{7AFAA5E6-B581-4218-BBDF-8355B10F0CE0}" srcOrd="0" destOrd="1" presId="urn:microsoft.com/office/officeart/2005/8/layout/chevron2"/>
    <dgm:cxn modelId="{B162A0F1-0721-4FFB-844C-1C660DBBE7A0}" srcId="{34568E22-EFC8-4881-8AD1-8900ABD7B583}" destId="{4BB05973-4B19-419F-B75A-1EBA9DD0474C}" srcOrd="0" destOrd="0" parTransId="{AFB8687E-B6E1-4738-81E8-8AA1BD4EF8DB}" sibTransId="{BF845164-E26D-4DF7-9D9A-B8CC19C12139}"/>
    <dgm:cxn modelId="{F300E4F5-E46A-44DD-904E-C7267EA1E2E0}" type="presOf" srcId="{9C5FE70E-8EBA-4F5D-BCDB-4FFC89FAC101}" destId="{290E04AD-E9B2-41EE-A96B-BEAEF557D74B}" srcOrd="0" destOrd="1" presId="urn:microsoft.com/office/officeart/2005/8/layout/chevron2"/>
    <dgm:cxn modelId="{3307A4FD-FCB2-4DA1-B45B-25F56C8E03B5}" type="presOf" srcId="{89650828-3E30-4AB8-9A09-CF488C3E4A87}" destId="{290E04AD-E9B2-41EE-A96B-BEAEF557D74B}" srcOrd="0" destOrd="2" presId="urn:microsoft.com/office/officeart/2005/8/layout/chevron2"/>
    <dgm:cxn modelId="{71BE8083-6C59-4C10-A04D-3C9C5BBFB352}" type="presParOf" srcId="{F294BB99-88AF-4315-84B4-017B7260DBFD}" destId="{512EF484-F7CA-4A63-AFE7-FB7819C0F9FC}" srcOrd="0" destOrd="0" presId="urn:microsoft.com/office/officeart/2005/8/layout/chevron2"/>
    <dgm:cxn modelId="{E2FFEDE0-115C-4E72-83F7-BC614156DB35}" type="presParOf" srcId="{512EF484-F7CA-4A63-AFE7-FB7819C0F9FC}" destId="{31798B2A-8710-42C8-9509-CA3D54D13097}" srcOrd="0" destOrd="0" presId="urn:microsoft.com/office/officeart/2005/8/layout/chevron2"/>
    <dgm:cxn modelId="{6BB072DC-EA22-425C-B2E2-575E0146FBCF}" type="presParOf" srcId="{512EF484-F7CA-4A63-AFE7-FB7819C0F9FC}" destId="{8BBEED3B-DEA7-48AE-BACC-934DF152B7EB}" srcOrd="1" destOrd="0" presId="urn:microsoft.com/office/officeart/2005/8/layout/chevron2"/>
    <dgm:cxn modelId="{ADE41681-BE58-47A8-9B78-F9CB78C01501}" type="presParOf" srcId="{F294BB99-88AF-4315-84B4-017B7260DBFD}" destId="{DB031AD1-F99C-42AA-8354-2171290E98FE}" srcOrd="1" destOrd="0" presId="urn:microsoft.com/office/officeart/2005/8/layout/chevron2"/>
    <dgm:cxn modelId="{FDFF8B31-8B25-4459-B6BD-9A56C4126A5E}" type="presParOf" srcId="{F294BB99-88AF-4315-84B4-017B7260DBFD}" destId="{299F1BFA-86AB-4946-B4BA-58C8D9ECD94A}" srcOrd="2" destOrd="0" presId="urn:microsoft.com/office/officeart/2005/8/layout/chevron2"/>
    <dgm:cxn modelId="{D35A210D-1C19-46F4-A46C-A248694CFAA0}" type="presParOf" srcId="{299F1BFA-86AB-4946-B4BA-58C8D9ECD94A}" destId="{8B3836B5-329D-406F-92E4-287B32283576}" srcOrd="0" destOrd="0" presId="urn:microsoft.com/office/officeart/2005/8/layout/chevron2"/>
    <dgm:cxn modelId="{62891AC2-BFA1-4561-B777-F2D2B38BBBEC}" type="presParOf" srcId="{299F1BFA-86AB-4946-B4BA-58C8D9ECD94A}" destId="{7AFAA5E6-B581-4218-BBDF-8355B10F0CE0}" srcOrd="1" destOrd="0" presId="urn:microsoft.com/office/officeart/2005/8/layout/chevron2"/>
    <dgm:cxn modelId="{CB95387B-2F9C-4E44-B166-496552FEB19D}" type="presParOf" srcId="{F294BB99-88AF-4315-84B4-017B7260DBFD}" destId="{38D85D18-A162-43B9-BE9B-923EDDD012ED}" srcOrd="3" destOrd="0" presId="urn:microsoft.com/office/officeart/2005/8/layout/chevron2"/>
    <dgm:cxn modelId="{363CA03D-7BE3-47FE-A402-72675EA22965}" type="presParOf" srcId="{F294BB99-88AF-4315-84B4-017B7260DBFD}" destId="{DF0702D9-58A0-49C4-ACD8-86C5A33D6401}" srcOrd="4" destOrd="0" presId="urn:microsoft.com/office/officeart/2005/8/layout/chevron2"/>
    <dgm:cxn modelId="{1D99FD92-63C5-4878-926D-7897CDFE487A}" type="presParOf" srcId="{DF0702D9-58A0-49C4-ACD8-86C5A33D6401}" destId="{F7186CA5-D34F-4B83-9AF2-722517C77908}" srcOrd="0" destOrd="0" presId="urn:microsoft.com/office/officeart/2005/8/layout/chevron2"/>
    <dgm:cxn modelId="{1677D1ED-C747-411F-BD00-4F7113B05C5E}" type="presParOf" srcId="{DF0702D9-58A0-49C4-ACD8-86C5A33D6401}" destId="{290E04AD-E9B2-41EE-A96B-BEAEF557D74B}"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EA9508-1F3A-4F07-BDDC-DE64E1B421DE}" type="doc">
      <dgm:prSet loTypeId="urn:microsoft.com/office/officeart/2005/8/layout/equation1" loCatId="process" qsTypeId="urn:microsoft.com/office/officeart/2005/8/quickstyle/3d3" qsCatId="3D" csTypeId="urn:microsoft.com/office/officeart/2005/8/colors/accent2_3" csCatId="accent2" phldr="1"/>
      <dgm:spPr/>
    </dgm:pt>
    <dgm:pt modelId="{EE13ADBF-3C54-4281-A97C-6A27C3D6543B}">
      <dgm:prSet phldrT="[Text]"/>
      <dgm:spPr>
        <a:xfrm>
          <a:off x="1447" y="822837"/>
          <a:ext cx="1919306" cy="1919306"/>
        </a:xfrm>
        <a:prstGeom prst="ellipse">
          <a:avLst/>
        </a:prstGeom>
      </dgm:spPr>
      <dgm:t>
        <a:bodyPr/>
        <a:lstStyle/>
        <a:p>
          <a:pPr>
            <a:buNone/>
          </a:pPr>
          <a:r>
            <a:rPr lang="en-US">
              <a:latin typeface="Calibri" panose="020F0502020204030204"/>
              <a:ea typeface="+mn-ea"/>
              <a:cs typeface="+mn-cs"/>
            </a:rPr>
            <a:t>Rewards</a:t>
          </a:r>
          <a:endParaRPr lang="en-US" dirty="0">
            <a:latin typeface="Calibri" panose="020F0502020204030204"/>
            <a:ea typeface="+mn-ea"/>
            <a:cs typeface="+mn-cs"/>
          </a:endParaRPr>
        </a:p>
      </dgm:t>
    </dgm:pt>
    <dgm:pt modelId="{BC8B02DB-4F08-4EB1-9054-14B68AFD44B8}" type="parTrans" cxnId="{3D5EB3C7-B984-4A8B-B9F5-985945A43D1A}">
      <dgm:prSet/>
      <dgm:spPr/>
      <dgm:t>
        <a:bodyPr/>
        <a:lstStyle/>
        <a:p>
          <a:endParaRPr lang="en-US"/>
        </a:p>
      </dgm:t>
    </dgm:pt>
    <dgm:pt modelId="{1095DAF2-543E-4CB1-97BE-AACAA1EC64D5}" type="sibTrans" cxnId="{3D5EB3C7-B984-4A8B-B9F5-985945A43D1A}">
      <dgm:prSet/>
      <dgm:spPr>
        <a:xfrm>
          <a:off x="2076601" y="1225891"/>
          <a:ext cx="1113197" cy="1113197"/>
        </a:xfrm>
        <a:prstGeom prst="mathPlus">
          <a:avLst/>
        </a:prstGeom>
      </dgm:spPr>
      <dgm:t>
        <a:bodyPr/>
        <a:lstStyle/>
        <a:p>
          <a:pPr>
            <a:buNone/>
          </a:pPr>
          <a:endParaRPr lang="en-US">
            <a:solidFill>
              <a:sysClr val="window" lastClr="FFFFFF"/>
            </a:solidFill>
            <a:latin typeface="Calibri" panose="020F0502020204030204"/>
            <a:ea typeface="+mn-ea"/>
            <a:cs typeface="+mn-cs"/>
          </a:endParaRPr>
        </a:p>
      </dgm:t>
    </dgm:pt>
    <dgm:pt modelId="{49831F99-2FE4-4B5A-81EF-EF5DD28C1D7B}">
      <dgm:prSet phldrT="[Text]"/>
      <dgm:spPr>
        <a:xfrm>
          <a:off x="3345646" y="822837"/>
          <a:ext cx="1919306" cy="1919306"/>
        </a:xfrm>
        <a:prstGeom prst="ellipse">
          <a:avLst/>
        </a:prstGeom>
      </dgm:spPr>
      <dgm:t>
        <a:bodyPr/>
        <a:lstStyle/>
        <a:p>
          <a:pPr>
            <a:buNone/>
          </a:pPr>
          <a:r>
            <a:rPr lang="en-US">
              <a:latin typeface="Calibri" panose="020F0502020204030204"/>
              <a:ea typeface="+mn-ea"/>
              <a:cs typeface="+mn-cs"/>
            </a:rPr>
            <a:t>Benefits</a:t>
          </a:r>
          <a:endParaRPr lang="en-US" dirty="0">
            <a:latin typeface="Calibri" panose="020F0502020204030204"/>
            <a:ea typeface="+mn-ea"/>
            <a:cs typeface="+mn-cs"/>
          </a:endParaRPr>
        </a:p>
      </dgm:t>
    </dgm:pt>
    <dgm:pt modelId="{16CAC024-FF45-462A-BF8A-ADE8B4AAA8B7}" type="parTrans" cxnId="{414C2BD9-2D01-4011-A990-E87B86256BCC}">
      <dgm:prSet/>
      <dgm:spPr/>
      <dgm:t>
        <a:bodyPr/>
        <a:lstStyle/>
        <a:p>
          <a:endParaRPr lang="en-US"/>
        </a:p>
      </dgm:t>
    </dgm:pt>
    <dgm:pt modelId="{ABECBA99-49F2-4427-9F75-FED5C0E8BFA2}" type="sibTrans" cxnId="{414C2BD9-2D01-4011-A990-E87B86256BCC}">
      <dgm:prSet/>
      <dgm:spPr>
        <a:xfrm>
          <a:off x="5420800" y="1225891"/>
          <a:ext cx="1113197" cy="1113197"/>
        </a:xfrm>
        <a:prstGeom prst="mathEqual">
          <a:avLst/>
        </a:prstGeom>
      </dgm:spPr>
      <dgm:t>
        <a:bodyPr/>
        <a:lstStyle/>
        <a:p>
          <a:pPr>
            <a:buNone/>
          </a:pPr>
          <a:endParaRPr lang="en-US">
            <a:solidFill>
              <a:sysClr val="window" lastClr="FFFFFF"/>
            </a:solidFill>
            <a:latin typeface="Calibri" panose="020F0502020204030204"/>
            <a:ea typeface="+mn-ea"/>
            <a:cs typeface="+mn-cs"/>
          </a:endParaRPr>
        </a:p>
      </dgm:t>
    </dgm:pt>
    <dgm:pt modelId="{F5615D24-8A89-4DAA-824F-8EC10509813D}">
      <dgm:prSet phldrT="[Text]"/>
      <dgm:spPr>
        <a:xfrm>
          <a:off x="6689845" y="822837"/>
          <a:ext cx="1919306" cy="1919306"/>
        </a:xfrm>
        <a:prstGeom prst="ellipse">
          <a:avLst/>
        </a:prstGeom>
      </dgm:spPr>
      <dgm:t>
        <a:bodyPr/>
        <a:lstStyle/>
        <a:p>
          <a:pPr>
            <a:buNone/>
          </a:pPr>
          <a:r>
            <a:rPr lang="en-US">
              <a:latin typeface="Calibri" panose="020F0502020204030204"/>
              <a:ea typeface="+mn-ea"/>
              <a:cs typeface="+mn-cs"/>
            </a:rPr>
            <a:t>Performance</a:t>
          </a:r>
          <a:endParaRPr lang="en-US" dirty="0">
            <a:latin typeface="Calibri" panose="020F0502020204030204"/>
            <a:ea typeface="+mn-ea"/>
            <a:cs typeface="+mn-cs"/>
          </a:endParaRPr>
        </a:p>
      </dgm:t>
    </dgm:pt>
    <dgm:pt modelId="{2AD881C1-AC9F-4818-8664-8CA11A3B692B}" type="parTrans" cxnId="{2DB14D23-4924-464C-A56E-774D20800A06}">
      <dgm:prSet/>
      <dgm:spPr/>
      <dgm:t>
        <a:bodyPr/>
        <a:lstStyle/>
        <a:p>
          <a:endParaRPr lang="en-US"/>
        </a:p>
      </dgm:t>
    </dgm:pt>
    <dgm:pt modelId="{D055A1C2-9C11-4B3B-A84F-CCD790CECF07}" type="sibTrans" cxnId="{2DB14D23-4924-464C-A56E-774D20800A06}">
      <dgm:prSet/>
      <dgm:spPr/>
      <dgm:t>
        <a:bodyPr/>
        <a:lstStyle/>
        <a:p>
          <a:endParaRPr lang="en-US"/>
        </a:p>
      </dgm:t>
    </dgm:pt>
    <dgm:pt modelId="{5A0ED3A7-EE54-415B-A34C-DAD07B482C0C}" type="pres">
      <dgm:prSet presAssocID="{4EEA9508-1F3A-4F07-BDDC-DE64E1B421DE}" presName="linearFlow" presStyleCnt="0">
        <dgm:presLayoutVars>
          <dgm:dir/>
          <dgm:resizeHandles val="exact"/>
        </dgm:presLayoutVars>
      </dgm:prSet>
      <dgm:spPr/>
    </dgm:pt>
    <dgm:pt modelId="{776F45CE-7C3C-492D-B5B1-1CCD77E278A3}" type="pres">
      <dgm:prSet presAssocID="{EE13ADBF-3C54-4281-A97C-6A27C3D6543B}" presName="node" presStyleLbl="node1" presStyleIdx="0" presStyleCnt="3">
        <dgm:presLayoutVars>
          <dgm:bulletEnabled val="1"/>
        </dgm:presLayoutVars>
      </dgm:prSet>
      <dgm:spPr/>
    </dgm:pt>
    <dgm:pt modelId="{390EE8B4-7B4F-4AE7-9537-57B06967FB39}" type="pres">
      <dgm:prSet presAssocID="{1095DAF2-543E-4CB1-97BE-AACAA1EC64D5}" presName="spacerL" presStyleCnt="0"/>
      <dgm:spPr/>
    </dgm:pt>
    <dgm:pt modelId="{2E51BCC7-1F98-4959-B31E-7D1BAE4DA78C}" type="pres">
      <dgm:prSet presAssocID="{1095DAF2-543E-4CB1-97BE-AACAA1EC64D5}" presName="sibTrans" presStyleLbl="sibTrans2D1" presStyleIdx="0" presStyleCnt="2"/>
      <dgm:spPr/>
    </dgm:pt>
    <dgm:pt modelId="{807C7AE6-9D72-48A2-AB78-FC39C967A9F0}" type="pres">
      <dgm:prSet presAssocID="{1095DAF2-543E-4CB1-97BE-AACAA1EC64D5}" presName="spacerR" presStyleCnt="0"/>
      <dgm:spPr/>
    </dgm:pt>
    <dgm:pt modelId="{6C20987D-A70E-49BC-B993-D1ABA03957F9}" type="pres">
      <dgm:prSet presAssocID="{49831F99-2FE4-4B5A-81EF-EF5DD28C1D7B}" presName="node" presStyleLbl="node1" presStyleIdx="1" presStyleCnt="3">
        <dgm:presLayoutVars>
          <dgm:bulletEnabled val="1"/>
        </dgm:presLayoutVars>
      </dgm:prSet>
      <dgm:spPr/>
    </dgm:pt>
    <dgm:pt modelId="{9817C337-F023-44D8-8765-AB23A0E82961}" type="pres">
      <dgm:prSet presAssocID="{ABECBA99-49F2-4427-9F75-FED5C0E8BFA2}" presName="spacerL" presStyleCnt="0"/>
      <dgm:spPr/>
    </dgm:pt>
    <dgm:pt modelId="{CE3CD769-EF4B-44BF-8451-5B2DE5234F78}" type="pres">
      <dgm:prSet presAssocID="{ABECBA99-49F2-4427-9F75-FED5C0E8BFA2}" presName="sibTrans" presStyleLbl="sibTrans2D1" presStyleIdx="1" presStyleCnt="2"/>
      <dgm:spPr/>
    </dgm:pt>
    <dgm:pt modelId="{B5557AD1-0712-4556-BF99-EF780B7894DA}" type="pres">
      <dgm:prSet presAssocID="{ABECBA99-49F2-4427-9F75-FED5C0E8BFA2}" presName="spacerR" presStyleCnt="0"/>
      <dgm:spPr/>
    </dgm:pt>
    <dgm:pt modelId="{2FC284B7-59BE-45DE-8230-E3E85327DEB4}" type="pres">
      <dgm:prSet presAssocID="{F5615D24-8A89-4DAA-824F-8EC10509813D}" presName="node" presStyleLbl="node1" presStyleIdx="2" presStyleCnt="3">
        <dgm:presLayoutVars>
          <dgm:bulletEnabled val="1"/>
        </dgm:presLayoutVars>
      </dgm:prSet>
      <dgm:spPr/>
    </dgm:pt>
  </dgm:ptLst>
  <dgm:cxnLst>
    <dgm:cxn modelId="{2DC71310-CA0B-4712-8382-F9F5FE2BB1DC}" type="presOf" srcId="{1095DAF2-543E-4CB1-97BE-AACAA1EC64D5}" destId="{2E51BCC7-1F98-4959-B31E-7D1BAE4DA78C}" srcOrd="0" destOrd="0" presId="urn:microsoft.com/office/officeart/2005/8/layout/equation1"/>
    <dgm:cxn modelId="{2DB14D23-4924-464C-A56E-774D20800A06}" srcId="{4EEA9508-1F3A-4F07-BDDC-DE64E1B421DE}" destId="{F5615D24-8A89-4DAA-824F-8EC10509813D}" srcOrd="2" destOrd="0" parTransId="{2AD881C1-AC9F-4818-8664-8CA11A3B692B}" sibTransId="{D055A1C2-9C11-4B3B-A84F-CCD790CECF07}"/>
    <dgm:cxn modelId="{1E9E4A88-91E1-4F8C-A1B8-860F312C89B2}" type="presOf" srcId="{49831F99-2FE4-4B5A-81EF-EF5DD28C1D7B}" destId="{6C20987D-A70E-49BC-B993-D1ABA03957F9}" srcOrd="0" destOrd="0" presId="urn:microsoft.com/office/officeart/2005/8/layout/equation1"/>
    <dgm:cxn modelId="{F464B09F-63E5-4348-97D0-CCAD7DA126C2}" type="presOf" srcId="{ABECBA99-49F2-4427-9F75-FED5C0E8BFA2}" destId="{CE3CD769-EF4B-44BF-8451-5B2DE5234F78}" srcOrd="0" destOrd="0" presId="urn:microsoft.com/office/officeart/2005/8/layout/equation1"/>
    <dgm:cxn modelId="{674E79BB-71F1-4E6E-9F06-CCA0927B92D6}" type="presOf" srcId="{EE13ADBF-3C54-4281-A97C-6A27C3D6543B}" destId="{776F45CE-7C3C-492D-B5B1-1CCD77E278A3}" srcOrd="0" destOrd="0" presId="urn:microsoft.com/office/officeart/2005/8/layout/equation1"/>
    <dgm:cxn modelId="{3D5EB3C7-B984-4A8B-B9F5-985945A43D1A}" srcId="{4EEA9508-1F3A-4F07-BDDC-DE64E1B421DE}" destId="{EE13ADBF-3C54-4281-A97C-6A27C3D6543B}" srcOrd="0" destOrd="0" parTransId="{BC8B02DB-4F08-4EB1-9054-14B68AFD44B8}" sibTransId="{1095DAF2-543E-4CB1-97BE-AACAA1EC64D5}"/>
    <dgm:cxn modelId="{414C2BD9-2D01-4011-A990-E87B86256BCC}" srcId="{4EEA9508-1F3A-4F07-BDDC-DE64E1B421DE}" destId="{49831F99-2FE4-4B5A-81EF-EF5DD28C1D7B}" srcOrd="1" destOrd="0" parTransId="{16CAC024-FF45-462A-BF8A-ADE8B4AAA8B7}" sibTransId="{ABECBA99-49F2-4427-9F75-FED5C0E8BFA2}"/>
    <dgm:cxn modelId="{3098A3DF-C363-42D2-A28F-4A863E18A6AD}" type="presOf" srcId="{4EEA9508-1F3A-4F07-BDDC-DE64E1B421DE}" destId="{5A0ED3A7-EE54-415B-A34C-DAD07B482C0C}" srcOrd="0" destOrd="0" presId="urn:microsoft.com/office/officeart/2005/8/layout/equation1"/>
    <dgm:cxn modelId="{8F0AC3EA-FD64-40B2-8C0F-591D44D48B45}" type="presOf" srcId="{F5615D24-8A89-4DAA-824F-8EC10509813D}" destId="{2FC284B7-59BE-45DE-8230-E3E85327DEB4}" srcOrd="0" destOrd="0" presId="urn:microsoft.com/office/officeart/2005/8/layout/equation1"/>
    <dgm:cxn modelId="{0572C546-C975-4D56-BA5D-A8E88D1A6EFF}" type="presParOf" srcId="{5A0ED3A7-EE54-415B-A34C-DAD07B482C0C}" destId="{776F45CE-7C3C-492D-B5B1-1CCD77E278A3}" srcOrd="0" destOrd="0" presId="urn:microsoft.com/office/officeart/2005/8/layout/equation1"/>
    <dgm:cxn modelId="{5022A9A1-3808-406D-A4C0-11245562F8E7}" type="presParOf" srcId="{5A0ED3A7-EE54-415B-A34C-DAD07B482C0C}" destId="{390EE8B4-7B4F-4AE7-9537-57B06967FB39}" srcOrd="1" destOrd="0" presId="urn:microsoft.com/office/officeart/2005/8/layout/equation1"/>
    <dgm:cxn modelId="{DD6AD043-9AC9-436B-9D05-A00A74820789}" type="presParOf" srcId="{5A0ED3A7-EE54-415B-A34C-DAD07B482C0C}" destId="{2E51BCC7-1F98-4959-B31E-7D1BAE4DA78C}" srcOrd="2" destOrd="0" presId="urn:microsoft.com/office/officeart/2005/8/layout/equation1"/>
    <dgm:cxn modelId="{D228A4BD-B668-415D-9CA7-4A8507F2AC90}" type="presParOf" srcId="{5A0ED3A7-EE54-415B-A34C-DAD07B482C0C}" destId="{807C7AE6-9D72-48A2-AB78-FC39C967A9F0}" srcOrd="3" destOrd="0" presId="urn:microsoft.com/office/officeart/2005/8/layout/equation1"/>
    <dgm:cxn modelId="{92B4C964-0089-4BB4-A3AB-29458C773B3D}" type="presParOf" srcId="{5A0ED3A7-EE54-415B-A34C-DAD07B482C0C}" destId="{6C20987D-A70E-49BC-B993-D1ABA03957F9}" srcOrd="4" destOrd="0" presId="urn:microsoft.com/office/officeart/2005/8/layout/equation1"/>
    <dgm:cxn modelId="{50B9CA6B-42DE-43DB-93CC-0FE2A8EB3078}" type="presParOf" srcId="{5A0ED3A7-EE54-415B-A34C-DAD07B482C0C}" destId="{9817C337-F023-44D8-8765-AB23A0E82961}" srcOrd="5" destOrd="0" presId="urn:microsoft.com/office/officeart/2005/8/layout/equation1"/>
    <dgm:cxn modelId="{D26CE7D5-7C00-426C-8FD9-5D8C89A1552D}" type="presParOf" srcId="{5A0ED3A7-EE54-415B-A34C-DAD07B482C0C}" destId="{CE3CD769-EF4B-44BF-8451-5B2DE5234F78}" srcOrd="6" destOrd="0" presId="urn:microsoft.com/office/officeart/2005/8/layout/equation1"/>
    <dgm:cxn modelId="{E81431E8-F6F0-43A0-AA71-135EADCF47E2}" type="presParOf" srcId="{5A0ED3A7-EE54-415B-A34C-DAD07B482C0C}" destId="{B5557AD1-0712-4556-BF99-EF780B7894DA}" srcOrd="7" destOrd="0" presId="urn:microsoft.com/office/officeart/2005/8/layout/equation1"/>
    <dgm:cxn modelId="{89C959AE-F207-44CC-A18C-153CC4E6D39C}" type="presParOf" srcId="{5A0ED3A7-EE54-415B-A34C-DAD07B482C0C}" destId="{2FC284B7-59BE-45DE-8230-E3E85327DEB4}" srcOrd="8" destOrd="0" presId="urn:microsoft.com/office/officeart/2005/8/layout/equation1"/>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05D0DB6B-D15A-4D06-A44E-5C0AE136148C}" type="doc">
      <dgm:prSet loTypeId="urn:diagrams.loki3.com/BracketList" loCatId="list" qsTypeId="urn:microsoft.com/office/officeart/2005/8/quickstyle/3d3" qsCatId="3D" csTypeId="urn:microsoft.com/office/officeart/2005/8/colors/accent6_4" csCatId="accent6" phldr="1"/>
      <dgm:spPr/>
      <dgm:t>
        <a:bodyPr/>
        <a:lstStyle/>
        <a:p>
          <a:endParaRPr lang="en-US"/>
        </a:p>
      </dgm:t>
    </dgm:pt>
    <dgm:pt modelId="{C7C9A295-9627-4467-9601-F20545E7EC8F}">
      <dgm:prSet phldrT="[Text]" custT="1"/>
      <dgm:spPr>
        <a:xfrm>
          <a:off x="5134" y="541494"/>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gm:spPr>
      <dgm:t>
        <a:bodyPr/>
        <a:lstStyle/>
        <a:p>
          <a:pPr>
            <a:buNone/>
          </a:pPr>
          <a:r>
            <a:rPr lang="en-US" sz="4000" dirty="0">
              <a:solidFill>
                <a:sysClr val="windowText" lastClr="000000">
                  <a:hueOff val="0"/>
                  <a:satOff val="0"/>
                  <a:lumOff val="0"/>
                  <a:alphaOff val="0"/>
                </a:sysClr>
              </a:solidFill>
              <a:latin typeface="Calibri" panose="020F0502020204030204"/>
              <a:ea typeface="+mn-ea"/>
              <a:cs typeface="+mn-cs"/>
            </a:rPr>
            <a:t>Step 1</a:t>
          </a:r>
        </a:p>
      </dgm:t>
    </dgm:pt>
    <dgm:pt modelId="{8D40D310-1AF8-499D-88A3-26D1D1FBD28C}" type="parTrans" cxnId="{37C64214-ECE0-4801-83AD-CE14B4090877}">
      <dgm:prSet/>
      <dgm:spPr/>
      <dgm:t>
        <a:bodyPr/>
        <a:lstStyle/>
        <a:p>
          <a:endParaRPr lang="en-US"/>
        </a:p>
      </dgm:t>
    </dgm:pt>
    <dgm:pt modelId="{8EF543E0-A3F9-4499-879B-246F2AEFEC87}" type="sibTrans" cxnId="{37C64214-ECE0-4801-83AD-CE14B4090877}">
      <dgm:prSet/>
      <dgm:spPr/>
      <dgm:t>
        <a:bodyPr/>
        <a:lstStyle/>
        <a:p>
          <a:endParaRPr lang="en-US"/>
        </a:p>
      </dgm:t>
    </dgm:pt>
    <dgm:pt modelId="{0D665821-C4DF-4DCA-B4DB-88F0C3E842E1}">
      <dgm:prSet phldrT="[Text]"/>
      <dgm:spPr>
        <a:xfrm>
          <a:off x="3366840" y="61189"/>
          <a:ext cx="7143624" cy="1729096"/>
        </a:xfrm>
        <a:prstGeom prst="rect">
          <a:avLst/>
        </a:prstGeom>
        <a:solidFill>
          <a:srgbClr val="70AD47">
            <a:shade val="50000"/>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pPr>
            <a:buChar char="•"/>
          </a:pPr>
          <a:r>
            <a:rPr lang="en-US" dirty="0">
              <a:solidFill>
                <a:sysClr val="window" lastClr="FFFFFF"/>
              </a:solidFill>
              <a:latin typeface="Calibri" panose="020F0502020204030204"/>
              <a:ea typeface="+mn-ea"/>
              <a:cs typeface="+mn-cs"/>
            </a:rPr>
            <a:t>An organization develops a concept of the value it offers to its potential and existing employees. This value proposition is communicated as the key message through employer branding.</a:t>
          </a:r>
        </a:p>
      </dgm:t>
    </dgm:pt>
    <dgm:pt modelId="{DFE806D4-A513-4F53-9C17-B59C0EDD129A}" type="parTrans" cxnId="{241F926C-2EB4-40AB-ABE3-EC6C36EA2B6C}">
      <dgm:prSet/>
      <dgm:spPr/>
      <dgm:t>
        <a:bodyPr/>
        <a:lstStyle/>
        <a:p>
          <a:endParaRPr lang="en-US"/>
        </a:p>
      </dgm:t>
    </dgm:pt>
    <dgm:pt modelId="{100DD1B0-AC8F-4E27-A391-216CD78B0E58}" type="sibTrans" cxnId="{241F926C-2EB4-40AB-ABE3-EC6C36EA2B6C}">
      <dgm:prSet/>
      <dgm:spPr/>
      <dgm:t>
        <a:bodyPr/>
        <a:lstStyle/>
        <a:p>
          <a:endParaRPr lang="en-US"/>
        </a:p>
      </dgm:t>
    </dgm:pt>
    <dgm:pt modelId="{ED0D0FB7-1041-4F0C-A982-B21567FFCC71}">
      <dgm:prSet phldrT="[Text]" custT="1"/>
      <dgm:spPr>
        <a:xfrm>
          <a:off x="5134" y="1983547"/>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gm:spPr>
      <dgm:t>
        <a:bodyPr/>
        <a:lstStyle/>
        <a:p>
          <a:pPr>
            <a:buNone/>
          </a:pPr>
          <a:r>
            <a:rPr lang="en-US" sz="4000" dirty="0">
              <a:solidFill>
                <a:sysClr val="windowText" lastClr="000000">
                  <a:hueOff val="0"/>
                  <a:satOff val="0"/>
                  <a:lumOff val="0"/>
                  <a:alphaOff val="0"/>
                </a:sysClr>
              </a:solidFill>
              <a:latin typeface="Calibri" panose="020F0502020204030204"/>
              <a:ea typeface="+mn-ea"/>
              <a:cs typeface="+mn-cs"/>
            </a:rPr>
            <a:t>Step 2</a:t>
          </a:r>
        </a:p>
      </dgm:t>
    </dgm:pt>
    <dgm:pt modelId="{E07D405B-D1AD-4564-BD35-A09FFBDE514C}" type="parTrans" cxnId="{70570A20-EC6A-49A5-AE4D-B7D84CED49FB}">
      <dgm:prSet/>
      <dgm:spPr/>
      <dgm:t>
        <a:bodyPr/>
        <a:lstStyle/>
        <a:p>
          <a:endParaRPr lang="en-US"/>
        </a:p>
      </dgm:t>
    </dgm:pt>
    <dgm:pt modelId="{DEDCBEE6-BD4F-4DD6-BC1F-E512E92A210F}" type="sibTrans" cxnId="{70570A20-EC6A-49A5-AE4D-B7D84CED49FB}">
      <dgm:prSet/>
      <dgm:spPr/>
      <dgm:t>
        <a:bodyPr/>
        <a:lstStyle/>
        <a:p>
          <a:endParaRPr lang="en-US"/>
        </a:p>
      </dgm:t>
    </dgm:pt>
    <dgm:pt modelId="{C20C66A6-8D4C-45DB-9205-1FCBE47B3689}">
      <dgm:prSet phldrT="[Text]" custT="1"/>
      <dgm:spPr>
        <a:xfrm>
          <a:off x="5134" y="3233478"/>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gm:spPr>
      <dgm:t>
        <a:bodyPr/>
        <a:lstStyle/>
        <a:p>
          <a:pPr>
            <a:buNone/>
          </a:pPr>
          <a:r>
            <a:rPr lang="en-US" sz="4000" dirty="0">
              <a:solidFill>
                <a:sysClr val="windowText" lastClr="000000">
                  <a:hueOff val="0"/>
                  <a:satOff val="0"/>
                  <a:lumOff val="0"/>
                  <a:alphaOff val="0"/>
                </a:sysClr>
              </a:solidFill>
              <a:latin typeface="Calibri" panose="020F0502020204030204"/>
              <a:ea typeface="+mn-ea"/>
              <a:cs typeface="+mn-cs"/>
            </a:rPr>
            <a:t>Step 3</a:t>
          </a:r>
        </a:p>
      </dgm:t>
    </dgm:pt>
    <dgm:pt modelId="{62E4442A-E80A-47B7-897E-8B6107BA2CE3}" type="parTrans" cxnId="{A9876590-C101-40E4-A18D-5628EC6D9710}">
      <dgm:prSet/>
      <dgm:spPr/>
      <dgm:t>
        <a:bodyPr/>
        <a:lstStyle/>
        <a:p>
          <a:endParaRPr lang="en-US"/>
        </a:p>
      </dgm:t>
    </dgm:pt>
    <dgm:pt modelId="{EB609FBD-5761-468A-8CCF-43FBB87CA47A}" type="sibTrans" cxnId="{A9876590-C101-40E4-A18D-5628EC6D9710}">
      <dgm:prSet/>
      <dgm:spPr/>
      <dgm:t>
        <a:bodyPr/>
        <a:lstStyle/>
        <a:p>
          <a:endParaRPr lang="en-US"/>
        </a:p>
      </dgm:t>
    </dgm:pt>
    <dgm:pt modelId="{7EC384D7-6504-4B5A-B27D-16978527D54A}">
      <dgm:prSet phldrT="[Text]"/>
      <dgm:spPr>
        <a:xfrm>
          <a:off x="3366840" y="1887486"/>
          <a:ext cx="7143624" cy="960609"/>
        </a:xfrm>
        <a:prstGeom prst="rect">
          <a:avLst/>
        </a:prstGeom>
        <a:solidFill>
          <a:srgbClr val="70AD47">
            <a:shade val="50000"/>
            <a:hueOff val="245616"/>
            <a:satOff val="-10737"/>
            <a:lumOff val="293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pPr>
            <a:buChar char="•"/>
          </a:pPr>
          <a:r>
            <a:rPr lang="en-US" dirty="0">
              <a:solidFill>
                <a:sysClr val="window" lastClr="FFFFFF"/>
              </a:solidFill>
              <a:latin typeface="Calibri" panose="020F0502020204030204"/>
              <a:ea typeface="+mn-ea"/>
              <a:cs typeface="+mn-cs"/>
            </a:rPr>
            <a:t>External marketing of employer value proposition to attract suitable candidates.</a:t>
          </a:r>
        </a:p>
      </dgm:t>
    </dgm:pt>
    <dgm:pt modelId="{5050AA7C-7BBA-4B40-A82B-4BD8B9929313}" type="parTrans" cxnId="{BE66E8FF-8388-425A-8748-D339C8D82DD0}">
      <dgm:prSet/>
      <dgm:spPr/>
      <dgm:t>
        <a:bodyPr/>
        <a:lstStyle/>
        <a:p>
          <a:endParaRPr lang="en-US"/>
        </a:p>
      </dgm:t>
    </dgm:pt>
    <dgm:pt modelId="{CB6C17EE-5BFF-4AE0-921F-E53A5916E9C8}" type="sibTrans" cxnId="{BE66E8FF-8388-425A-8748-D339C8D82DD0}">
      <dgm:prSet/>
      <dgm:spPr/>
      <dgm:t>
        <a:bodyPr/>
        <a:lstStyle/>
        <a:p>
          <a:endParaRPr lang="en-US"/>
        </a:p>
      </dgm:t>
    </dgm:pt>
    <dgm:pt modelId="{C16D542D-8263-410B-B7F5-FE16099A3904}">
      <dgm:prSet phldrT="[Text]"/>
      <dgm:spPr>
        <a:xfrm>
          <a:off x="3366840" y="2945295"/>
          <a:ext cx="7143624" cy="1344853"/>
        </a:xfrm>
        <a:prstGeom prst="rect">
          <a:avLst/>
        </a:prstGeom>
        <a:solidFill>
          <a:srgbClr val="70AD47">
            <a:shade val="50000"/>
            <a:hueOff val="245616"/>
            <a:satOff val="-10737"/>
            <a:lumOff val="293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a:lstStyle/>
        <a:p>
          <a:pPr>
            <a:buChar char="•"/>
          </a:pPr>
          <a:r>
            <a:rPr lang="en-US" dirty="0">
              <a:solidFill>
                <a:sysClr val="window" lastClr="FFFFFF"/>
              </a:solidFill>
              <a:latin typeface="Calibri" panose="020F0502020204030204"/>
              <a:ea typeface="+mn-ea"/>
              <a:cs typeface="+mn-cs"/>
            </a:rPr>
            <a:t>Internal marketing of the employer brand to develop a committed workforce towards the achievement of organizational goals.</a:t>
          </a:r>
        </a:p>
      </dgm:t>
    </dgm:pt>
    <dgm:pt modelId="{E43BC40E-43D9-475D-8204-FF36DDB0CE51}" type="parTrans" cxnId="{9D3D7218-9710-439E-8D6C-D6923FA756BB}">
      <dgm:prSet/>
      <dgm:spPr/>
      <dgm:t>
        <a:bodyPr/>
        <a:lstStyle/>
        <a:p>
          <a:endParaRPr lang="en-US"/>
        </a:p>
      </dgm:t>
    </dgm:pt>
    <dgm:pt modelId="{4229D228-209B-4546-8B5D-27F113995487}" type="sibTrans" cxnId="{9D3D7218-9710-439E-8D6C-D6923FA756BB}">
      <dgm:prSet/>
      <dgm:spPr/>
      <dgm:t>
        <a:bodyPr/>
        <a:lstStyle/>
        <a:p>
          <a:endParaRPr lang="en-US"/>
        </a:p>
      </dgm:t>
    </dgm:pt>
    <dgm:pt modelId="{7D966B90-32C1-4DDA-BE29-C9C6EA1659F7}" type="pres">
      <dgm:prSet presAssocID="{05D0DB6B-D15A-4D06-A44E-5C0AE136148C}" presName="Name0" presStyleCnt="0">
        <dgm:presLayoutVars>
          <dgm:dir/>
          <dgm:animLvl val="lvl"/>
          <dgm:resizeHandles val="exact"/>
        </dgm:presLayoutVars>
      </dgm:prSet>
      <dgm:spPr/>
    </dgm:pt>
    <dgm:pt modelId="{4B4C81BA-EC3C-4DD6-8885-B83777BC08F9}" type="pres">
      <dgm:prSet presAssocID="{C7C9A295-9627-4467-9601-F20545E7EC8F}" presName="linNode" presStyleCnt="0"/>
      <dgm:spPr/>
    </dgm:pt>
    <dgm:pt modelId="{424D21DD-DFB4-4568-988B-E91158F1963A}" type="pres">
      <dgm:prSet presAssocID="{C7C9A295-9627-4467-9601-F20545E7EC8F}" presName="parTx" presStyleLbl="revTx" presStyleIdx="0" presStyleCnt="3">
        <dgm:presLayoutVars>
          <dgm:chMax val="1"/>
          <dgm:bulletEnabled val="1"/>
        </dgm:presLayoutVars>
      </dgm:prSet>
      <dgm:spPr/>
    </dgm:pt>
    <dgm:pt modelId="{3892EA5F-B203-46AD-85BA-EAE103099394}" type="pres">
      <dgm:prSet presAssocID="{C7C9A295-9627-4467-9601-F20545E7EC8F}" presName="bracket" presStyleLbl="parChTrans1D1" presStyleIdx="0" presStyleCnt="3"/>
      <dgm:spPr>
        <a:xfrm>
          <a:off x="2631467" y="61189"/>
          <a:ext cx="525266" cy="1729096"/>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gm:spPr>
    </dgm:pt>
    <dgm:pt modelId="{4BBD368A-00D7-4F62-80D3-540748960992}" type="pres">
      <dgm:prSet presAssocID="{C7C9A295-9627-4467-9601-F20545E7EC8F}" presName="spH" presStyleCnt="0"/>
      <dgm:spPr/>
    </dgm:pt>
    <dgm:pt modelId="{93F82EC3-D371-4AFD-88BE-F001A0EA6D58}" type="pres">
      <dgm:prSet presAssocID="{C7C9A295-9627-4467-9601-F20545E7EC8F}" presName="desTx" presStyleLbl="node1" presStyleIdx="0" presStyleCnt="3">
        <dgm:presLayoutVars>
          <dgm:bulletEnabled val="1"/>
        </dgm:presLayoutVars>
      </dgm:prSet>
      <dgm:spPr/>
    </dgm:pt>
    <dgm:pt modelId="{8CF2E4D3-034D-4974-95F0-9C393FE5A6F8}" type="pres">
      <dgm:prSet presAssocID="{8EF543E0-A3F9-4499-879B-246F2AEFEC87}" presName="spV" presStyleCnt="0"/>
      <dgm:spPr/>
    </dgm:pt>
    <dgm:pt modelId="{E24E0589-A107-4D2A-A537-B3AC0BDF95C1}" type="pres">
      <dgm:prSet presAssocID="{ED0D0FB7-1041-4F0C-A982-B21567FFCC71}" presName="linNode" presStyleCnt="0"/>
      <dgm:spPr/>
    </dgm:pt>
    <dgm:pt modelId="{FD1EA3A3-AF8E-4411-8764-D5815403790A}" type="pres">
      <dgm:prSet presAssocID="{ED0D0FB7-1041-4F0C-A982-B21567FFCC71}" presName="parTx" presStyleLbl="revTx" presStyleIdx="1" presStyleCnt="3">
        <dgm:presLayoutVars>
          <dgm:chMax val="1"/>
          <dgm:bulletEnabled val="1"/>
        </dgm:presLayoutVars>
      </dgm:prSet>
      <dgm:spPr/>
    </dgm:pt>
    <dgm:pt modelId="{F8F90804-958C-4AF1-A6A5-7DC335C50ABD}" type="pres">
      <dgm:prSet presAssocID="{ED0D0FB7-1041-4F0C-A982-B21567FFCC71}" presName="bracket" presStyleLbl="parChTrans1D1" presStyleIdx="1" presStyleCnt="3"/>
      <dgm:spPr>
        <a:xfrm>
          <a:off x="2631467" y="1887486"/>
          <a:ext cx="525266" cy="960609"/>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gm:spPr>
    </dgm:pt>
    <dgm:pt modelId="{0A281EA3-3537-415E-9D0F-890EEA804D2F}" type="pres">
      <dgm:prSet presAssocID="{ED0D0FB7-1041-4F0C-A982-B21567FFCC71}" presName="spH" presStyleCnt="0"/>
      <dgm:spPr/>
    </dgm:pt>
    <dgm:pt modelId="{5F5995BD-2DE5-479F-80BF-8BEB9987E308}" type="pres">
      <dgm:prSet presAssocID="{ED0D0FB7-1041-4F0C-A982-B21567FFCC71}" presName="desTx" presStyleLbl="node1" presStyleIdx="1" presStyleCnt="3">
        <dgm:presLayoutVars>
          <dgm:bulletEnabled val="1"/>
        </dgm:presLayoutVars>
      </dgm:prSet>
      <dgm:spPr/>
    </dgm:pt>
    <dgm:pt modelId="{FFEBCDAC-D7F4-4754-943A-4074A2EB378F}" type="pres">
      <dgm:prSet presAssocID="{DEDCBEE6-BD4F-4DD6-BC1F-E512E92A210F}" presName="spV" presStyleCnt="0"/>
      <dgm:spPr/>
    </dgm:pt>
    <dgm:pt modelId="{2A5D569F-C7E8-48FD-A00A-77224FDAB23A}" type="pres">
      <dgm:prSet presAssocID="{C20C66A6-8D4C-45DB-9205-1FCBE47B3689}" presName="linNode" presStyleCnt="0"/>
      <dgm:spPr/>
    </dgm:pt>
    <dgm:pt modelId="{23369E2E-28AD-4759-8F05-F837DCFF435E}" type="pres">
      <dgm:prSet presAssocID="{C20C66A6-8D4C-45DB-9205-1FCBE47B3689}" presName="parTx" presStyleLbl="revTx" presStyleIdx="2" presStyleCnt="3">
        <dgm:presLayoutVars>
          <dgm:chMax val="1"/>
          <dgm:bulletEnabled val="1"/>
        </dgm:presLayoutVars>
      </dgm:prSet>
      <dgm:spPr/>
    </dgm:pt>
    <dgm:pt modelId="{CAC0CDC3-E9A8-47AD-88F1-C9FC87303680}" type="pres">
      <dgm:prSet presAssocID="{C20C66A6-8D4C-45DB-9205-1FCBE47B3689}" presName="bracket" presStyleLbl="parChTrans1D1" presStyleIdx="2" presStyleCnt="3"/>
      <dgm:spPr>
        <a:xfrm>
          <a:off x="2631467" y="2945295"/>
          <a:ext cx="525266" cy="1344853"/>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gm:spPr>
    </dgm:pt>
    <dgm:pt modelId="{BDF36525-65D1-4C76-A080-6C1773C08D8C}" type="pres">
      <dgm:prSet presAssocID="{C20C66A6-8D4C-45DB-9205-1FCBE47B3689}" presName="spH" presStyleCnt="0"/>
      <dgm:spPr/>
    </dgm:pt>
    <dgm:pt modelId="{706596E7-70AB-4758-8814-94261D8E9845}" type="pres">
      <dgm:prSet presAssocID="{C20C66A6-8D4C-45DB-9205-1FCBE47B3689}" presName="desTx" presStyleLbl="node1" presStyleIdx="2" presStyleCnt="3">
        <dgm:presLayoutVars>
          <dgm:bulletEnabled val="1"/>
        </dgm:presLayoutVars>
      </dgm:prSet>
      <dgm:spPr/>
    </dgm:pt>
  </dgm:ptLst>
  <dgm:cxnLst>
    <dgm:cxn modelId="{37C64214-ECE0-4801-83AD-CE14B4090877}" srcId="{05D0DB6B-D15A-4D06-A44E-5C0AE136148C}" destId="{C7C9A295-9627-4467-9601-F20545E7EC8F}" srcOrd="0" destOrd="0" parTransId="{8D40D310-1AF8-499D-88A3-26D1D1FBD28C}" sibTransId="{8EF543E0-A3F9-4499-879B-246F2AEFEC87}"/>
    <dgm:cxn modelId="{9D3D7218-9710-439E-8D6C-D6923FA756BB}" srcId="{C20C66A6-8D4C-45DB-9205-1FCBE47B3689}" destId="{C16D542D-8263-410B-B7F5-FE16099A3904}" srcOrd="0" destOrd="0" parTransId="{E43BC40E-43D9-475D-8204-FF36DDB0CE51}" sibTransId="{4229D228-209B-4546-8B5D-27F113995487}"/>
    <dgm:cxn modelId="{70570A20-EC6A-49A5-AE4D-B7D84CED49FB}" srcId="{05D0DB6B-D15A-4D06-A44E-5C0AE136148C}" destId="{ED0D0FB7-1041-4F0C-A982-B21567FFCC71}" srcOrd="1" destOrd="0" parTransId="{E07D405B-D1AD-4564-BD35-A09FFBDE514C}" sibTransId="{DEDCBEE6-BD4F-4DD6-BC1F-E512E92A210F}"/>
    <dgm:cxn modelId="{394D2925-2F18-4A5C-9FB0-C9145445B17A}" type="presOf" srcId="{C20C66A6-8D4C-45DB-9205-1FCBE47B3689}" destId="{23369E2E-28AD-4759-8F05-F837DCFF435E}" srcOrd="0" destOrd="0" presId="urn:diagrams.loki3.com/BracketList"/>
    <dgm:cxn modelId="{F0610F2E-8601-409B-837B-4983B28FAB17}" type="presOf" srcId="{C16D542D-8263-410B-B7F5-FE16099A3904}" destId="{706596E7-70AB-4758-8814-94261D8E9845}" srcOrd="0" destOrd="0" presId="urn:diagrams.loki3.com/BracketList"/>
    <dgm:cxn modelId="{F5D07A3F-5C42-4979-9647-CB80DCA6F744}" type="presOf" srcId="{C7C9A295-9627-4467-9601-F20545E7EC8F}" destId="{424D21DD-DFB4-4568-988B-E91158F1963A}" srcOrd="0" destOrd="0" presId="urn:diagrams.loki3.com/BracketList"/>
    <dgm:cxn modelId="{241F926C-2EB4-40AB-ABE3-EC6C36EA2B6C}" srcId="{C7C9A295-9627-4467-9601-F20545E7EC8F}" destId="{0D665821-C4DF-4DCA-B4DB-88F0C3E842E1}" srcOrd="0" destOrd="0" parTransId="{DFE806D4-A513-4F53-9C17-B59C0EDD129A}" sibTransId="{100DD1B0-AC8F-4E27-A391-216CD78B0E58}"/>
    <dgm:cxn modelId="{F41D624F-D435-47E0-BA41-A0447C3392BF}" type="presOf" srcId="{0D665821-C4DF-4DCA-B4DB-88F0C3E842E1}" destId="{93F82EC3-D371-4AFD-88BE-F001A0EA6D58}" srcOrd="0" destOrd="0" presId="urn:diagrams.loki3.com/BracketList"/>
    <dgm:cxn modelId="{CA382582-5B60-450A-B3DC-1425D73925EE}" type="presOf" srcId="{ED0D0FB7-1041-4F0C-A982-B21567FFCC71}" destId="{FD1EA3A3-AF8E-4411-8764-D5815403790A}" srcOrd="0" destOrd="0" presId="urn:diagrams.loki3.com/BracketList"/>
    <dgm:cxn modelId="{27580D89-2B03-4A62-86CA-B1D7224D4124}" type="presOf" srcId="{05D0DB6B-D15A-4D06-A44E-5C0AE136148C}" destId="{7D966B90-32C1-4DDA-BE29-C9C6EA1659F7}" srcOrd="0" destOrd="0" presId="urn:diagrams.loki3.com/BracketList"/>
    <dgm:cxn modelId="{A9876590-C101-40E4-A18D-5628EC6D9710}" srcId="{05D0DB6B-D15A-4D06-A44E-5C0AE136148C}" destId="{C20C66A6-8D4C-45DB-9205-1FCBE47B3689}" srcOrd="2" destOrd="0" parTransId="{62E4442A-E80A-47B7-897E-8B6107BA2CE3}" sibTransId="{EB609FBD-5761-468A-8CCF-43FBB87CA47A}"/>
    <dgm:cxn modelId="{7BB426C1-0B29-4853-9234-3E4C06F0B80D}" type="presOf" srcId="{7EC384D7-6504-4B5A-B27D-16978527D54A}" destId="{5F5995BD-2DE5-479F-80BF-8BEB9987E308}" srcOrd="0" destOrd="0" presId="urn:diagrams.loki3.com/BracketList"/>
    <dgm:cxn modelId="{BE66E8FF-8388-425A-8748-D339C8D82DD0}" srcId="{ED0D0FB7-1041-4F0C-A982-B21567FFCC71}" destId="{7EC384D7-6504-4B5A-B27D-16978527D54A}" srcOrd="0" destOrd="0" parTransId="{5050AA7C-7BBA-4B40-A82B-4BD8B9929313}" sibTransId="{CB6C17EE-5BFF-4AE0-921F-E53A5916E9C8}"/>
    <dgm:cxn modelId="{F2658233-840B-4306-A2D6-EBDFC086073F}" type="presParOf" srcId="{7D966B90-32C1-4DDA-BE29-C9C6EA1659F7}" destId="{4B4C81BA-EC3C-4DD6-8885-B83777BC08F9}" srcOrd="0" destOrd="0" presId="urn:diagrams.loki3.com/BracketList"/>
    <dgm:cxn modelId="{A5E31281-1210-4DC8-848A-FCDF4E602F6F}" type="presParOf" srcId="{4B4C81BA-EC3C-4DD6-8885-B83777BC08F9}" destId="{424D21DD-DFB4-4568-988B-E91158F1963A}" srcOrd="0" destOrd="0" presId="urn:diagrams.loki3.com/BracketList"/>
    <dgm:cxn modelId="{C91B160E-B8FD-4CA1-8379-457A59C32B51}" type="presParOf" srcId="{4B4C81BA-EC3C-4DD6-8885-B83777BC08F9}" destId="{3892EA5F-B203-46AD-85BA-EAE103099394}" srcOrd="1" destOrd="0" presId="urn:diagrams.loki3.com/BracketList"/>
    <dgm:cxn modelId="{6D963B0F-326B-4C8B-8F32-90248BE4BADE}" type="presParOf" srcId="{4B4C81BA-EC3C-4DD6-8885-B83777BC08F9}" destId="{4BBD368A-00D7-4F62-80D3-540748960992}" srcOrd="2" destOrd="0" presId="urn:diagrams.loki3.com/BracketList"/>
    <dgm:cxn modelId="{1E6583EA-891B-4EF1-83DD-8AC1B336A042}" type="presParOf" srcId="{4B4C81BA-EC3C-4DD6-8885-B83777BC08F9}" destId="{93F82EC3-D371-4AFD-88BE-F001A0EA6D58}" srcOrd="3" destOrd="0" presId="urn:diagrams.loki3.com/BracketList"/>
    <dgm:cxn modelId="{2A8B4796-A863-4A82-9813-963B1141A253}" type="presParOf" srcId="{7D966B90-32C1-4DDA-BE29-C9C6EA1659F7}" destId="{8CF2E4D3-034D-4974-95F0-9C393FE5A6F8}" srcOrd="1" destOrd="0" presId="urn:diagrams.loki3.com/BracketList"/>
    <dgm:cxn modelId="{DD83EC0E-1D26-40F5-8220-194CC4F85190}" type="presParOf" srcId="{7D966B90-32C1-4DDA-BE29-C9C6EA1659F7}" destId="{E24E0589-A107-4D2A-A537-B3AC0BDF95C1}" srcOrd="2" destOrd="0" presId="urn:diagrams.loki3.com/BracketList"/>
    <dgm:cxn modelId="{5EB42D45-4D24-4678-B531-D8362C66EC7E}" type="presParOf" srcId="{E24E0589-A107-4D2A-A537-B3AC0BDF95C1}" destId="{FD1EA3A3-AF8E-4411-8764-D5815403790A}" srcOrd="0" destOrd="0" presId="urn:diagrams.loki3.com/BracketList"/>
    <dgm:cxn modelId="{543D2ECD-0462-4068-BE12-D9340A2A5610}" type="presParOf" srcId="{E24E0589-A107-4D2A-A537-B3AC0BDF95C1}" destId="{F8F90804-958C-4AF1-A6A5-7DC335C50ABD}" srcOrd="1" destOrd="0" presId="urn:diagrams.loki3.com/BracketList"/>
    <dgm:cxn modelId="{BBC73532-3902-4F14-B5E4-9861F5814040}" type="presParOf" srcId="{E24E0589-A107-4D2A-A537-B3AC0BDF95C1}" destId="{0A281EA3-3537-415E-9D0F-890EEA804D2F}" srcOrd="2" destOrd="0" presId="urn:diagrams.loki3.com/BracketList"/>
    <dgm:cxn modelId="{485A1A39-95CF-4F7B-ACD4-72263667485A}" type="presParOf" srcId="{E24E0589-A107-4D2A-A537-B3AC0BDF95C1}" destId="{5F5995BD-2DE5-479F-80BF-8BEB9987E308}" srcOrd="3" destOrd="0" presId="urn:diagrams.loki3.com/BracketList"/>
    <dgm:cxn modelId="{4110536B-732F-4A08-9584-E8DC929756F5}" type="presParOf" srcId="{7D966B90-32C1-4DDA-BE29-C9C6EA1659F7}" destId="{FFEBCDAC-D7F4-4754-943A-4074A2EB378F}" srcOrd="3" destOrd="0" presId="urn:diagrams.loki3.com/BracketList"/>
    <dgm:cxn modelId="{47B4DCB2-6BF5-49BC-80D4-55EFE1A881ED}" type="presParOf" srcId="{7D966B90-32C1-4DDA-BE29-C9C6EA1659F7}" destId="{2A5D569F-C7E8-48FD-A00A-77224FDAB23A}" srcOrd="4" destOrd="0" presId="urn:diagrams.loki3.com/BracketList"/>
    <dgm:cxn modelId="{7EE5EE0A-F3B6-4DF0-847F-2F3D24745080}" type="presParOf" srcId="{2A5D569F-C7E8-48FD-A00A-77224FDAB23A}" destId="{23369E2E-28AD-4759-8F05-F837DCFF435E}" srcOrd="0" destOrd="0" presId="urn:diagrams.loki3.com/BracketList"/>
    <dgm:cxn modelId="{4ABFB29C-5597-4741-9A7F-BD0CBC798BDF}" type="presParOf" srcId="{2A5D569F-C7E8-48FD-A00A-77224FDAB23A}" destId="{CAC0CDC3-E9A8-47AD-88F1-C9FC87303680}" srcOrd="1" destOrd="0" presId="urn:diagrams.loki3.com/BracketList"/>
    <dgm:cxn modelId="{EEBD1458-07F0-4A09-A49D-005D4C438FEA}" type="presParOf" srcId="{2A5D569F-C7E8-48FD-A00A-77224FDAB23A}" destId="{BDF36525-65D1-4C76-A080-6C1773C08D8C}" srcOrd="2" destOrd="0" presId="urn:diagrams.loki3.com/BracketList"/>
    <dgm:cxn modelId="{7125DEC0-B366-4F95-AEB2-6C26A3F215A0}" type="presParOf" srcId="{2A5D569F-C7E8-48FD-A00A-77224FDAB23A}" destId="{706596E7-70AB-4758-8814-94261D8E9845}" srcOrd="3" destOrd="0" presId="urn:diagrams.loki3.com/Bracket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798B2A-8710-42C8-9509-CA3D54D13097}">
      <dsp:nvSpPr>
        <dsp:cNvPr id="0" name=""/>
        <dsp:cNvSpPr/>
      </dsp:nvSpPr>
      <dsp:spPr>
        <a:xfrm rot="5400000">
          <a:off x="-236795" y="238852"/>
          <a:ext cx="1578634" cy="1105044"/>
        </a:xfrm>
        <a:prstGeom prst="chevron">
          <a:avLst/>
        </a:prstGeom>
        <a:solidFill>
          <a:schemeClr val="accent4">
            <a:hueOff val="0"/>
            <a:satOff val="0"/>
            <a:lumOff val="0"/>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Calibri" panose="020F0502020204030204"/>
              <a:ea typeface="+mn-ea"/>
              <a:cs typeface="+mn-cs"/>
            </a:rPr>
            <a:t>?</a:t>
          </a:r>
          <a:endParaRPr lang="en-US" sz="3100" kern="1200" dirty="0">
            <a:latin typeface="Calibri" panose="020F0502020204030204"/>
            <a:ea typeface="+mn-ea"/>
            <a:cs typeface="+mn-cs"/>
          </a:endParaRPr>
        </a:p>
      </dsp:txBody>
      <dsp:txXfrm rot="-5400000">
        <a:off x="0" y="554579"/>
        <a:ext cx="1105044" cy="473590"/>
      </dsp:txXfrm>
    </dsp:sp>
    <dsp:sp modelId="{8BBEED3B-DEA7-48AE-BACC-934DF152B7EB}">
      <dsp:nvSpPr>
        <dsp:cNvPr id="0" name=""/>
        <dsp:cNvSpPr/>
      </dsp:nvSpPr>
      <dsp:spPr>
        <a:xfrm rot="5400000">
          <a:off x="5297265" y="-4190163"/>
          <a:ext cx="1026112" cy="9410555"/>
        </a:xfrm>
        <a:prstGeom prst="round2SameRect">
          <a:avLst/>
        </a:prstGeom>
        <a:solidFill>
          <a:schemeClr val="lt1">
            <a:alpha val="90000"/>
            <a:hueOff val="0"/>
            <a:satOff val="0"/>
            <a:lumOff val="0"/>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Skills shortages will be evident in the next few years – causing a skills crisis</a:t>
          </a:r>
          <a:endParaRPr lang="en-US" sz="1900" kern="1200" dirty="0">
            <a:latin typeface="Calibri" panose="020F0502020204030204"/>
            <a:ea typeface="+mn-ea"/>
            <a:cs typeface="+mn-cs"/>
          </a:endParaRPr>
        </a:p>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Employees will want to attract and retain talent</a:t>
          </a:r>
          <a:endParaRPr lang="en-US" sz="1900" kern="1200" dirty="0">
            <a:latin typeface="Calibri" panose="020F0502020204030204"/>
            <a:ea typeface="+mn-ea"/>
            <a:cs typeface="+mn-cs"/>
          </a:endParaRPr>
        </a:p>
      </dsp:txBody>
      <dsp:txXfrm rot="-5400000">
        <a:off x="1105044" y="52149"/>
        <a:ext cx="9360464" cy="925930"/>
      </dsp:txXfrm>
    </dsp:sp>
    <dsp:sp modelId="{8B3836B5-329D-406F-92E4-287B32283576}">
      <dsp:nvSpPr>
        <dsp:cNvPr id="0" name=""/>
        <dsp:cNvSpPr/>
      </dsp:nvSpPr>
      <dsp:spPr>
        <a:xfrm rot="5400000">
          <a:off x="-236795" y="1623146"/>
          <a:ext cx="1578634" cy="1105044"/>
        </a:xfrm>
        <a:prstGeom prst="chevron">
          <a:avLst/>
        </a:prstGeom>
        <a:solidFill>
          <a:schemeClr val="accent4">
            <a:hueOff val="4900445"/>
            <a:satOff val="-20388"/>
            <a:lumOff val="4804"/>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Calibri" panose="020F0502020204030204"/>
              <a:ea typeface="+mn-ea"/>
              <a:cs typeface="+mn-cs"/>
            </a:rPr>
            <a:t>?</a:t>
          </a:r>
          <a:endParaRPr lang="en-US" sz="3100" kern="1200" dirty="0">
            <a:latin typeface="Calibri" panose="020F0502020204030204"/>
            <a:ea typeface="+mn-ea"/>
            <a:cs typeface="+mn-cs"/>
          </a:endParaRPr>
        </a:p>
      </dsp:txBody>
      <dsp:txXfrm rot="-5400000">
        <a:off x="0" y="1938873"/>
        <a:ext cx="1105044" cy="473590"/>
      </dsp:txXfrm>
    </dsp:sp>
    <dsp:sp modelId="{7AFAA5E6-B581-4218-BBDF-8355B10F0CE0}">
      <dsp:nvSpPr>
        <dsp:cNvPr id="0" name=""/>
        <dsp:cNvSpPr/>
      </dsp:nvSpPr>
      <dsp:spPr>
        <a:xfrm rot="5400000">
          <a:off x="5297265" y="-2805869"/>
          <a:ext cx="1026112" cy="9410555"/>
        </a:xfrm>
        <a:prstGeom prst="round2SameRect">
          <a:avLst/>
        </a:prstGeom>
        <a:solidFill>
          <a:schemeClr val="lt1">
            <a:alpha val="90000"/>
            <a:hueOff val="0"/>
            <a:satOff val="0"/>
            <a:lumOff val="0"/>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Remote and hybrid working is changing the employment landscape.  Choice sits with the employee</a:t>
          </a:r>
          <a:endParaRPr lang="en-US" sz="1900" kern="1200" dirty="0">
            <a:latin typeface="Calibri" panose="020F0502020204030204"/>
            <a:ea typeface="+mn-ea"/>
            <a:cs typeface="+mn-cs"/>
          </a:endParaRPr>
        </a:p>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Tech is one industry that will see a mass exodus</a:t>
          </a:r>
          <a:endParaRPr lang="en-US" sz="1900" kern="1200" dirty="0">
            <a:latin typeface="Calibri" panose="020F0502020204030204"/>
            <a:ea typeface="+mn-ea"/>
            <a:cs typeface="+mn-cs"/>
          </a:endParaRPr>
        </a:p>
      </dsp:txBody>
      <dsp:txXfrm rot="-5400000">
        <a:off x="1105044" y="1436443"/>
        <a:ext cx="9360464" cy="925930"/>
      </dsp:txXfrm>
    </dsp:sp>
    <dsp:sp modelId="{F7186CA5-D34F-4B83-9AF2-722517C77908}">
      <dsp:nvSpPr>
        <dsp:cNvPr id="0" name=""/>
        <dsp:cNvSpPr/>
      </dsp:nvSpPr>
      <dsp:spPr>
        <a:xfrm rot="5400000">
          <a:off x="-236795" y="3007440"/>
          <a:ext cx="1578634" cy="1105044"/>
        </a:xfrm>
        <a:prstGeom prst="chevron">
          <a:avLst/>
        </a:prstGeom>
        <a:solidFill>
          <a:schemeClr val="accent4">
            <a:hueOff val="9800891"/>
            <a:satOff val="-40777"/>
            <a:lumOff val="9608"/>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Calibri" panose="020F0502020204030204"/>
              <a:ea typeface="+mn-ea"/>
              <a:cs typeface="+mn-cs"/>
            </a:rPr>
            <a:t>?</a:t>
          </a:r>
          <a:endParaRPr lang="en-US" sz="3100" kern="1200" dirty="0">
            <a:latin typeface="Calibri" panose="020F0502020204030204"/>
            <a:ea typeface="+mn-ea"/>
            <a:cs typeface="+mn-cs"/>
          </a:endParaRPr>
        </a:p>
      </dsp:txBody>
      <dsp:txXfrm rot="-5400000">
        <a:off x="0" y="3323167"/>
        <a:ext cx="1105044" cy="473590"/>
      </dsp:txXfrm>
    </dsp:sp>
    <dsp:sp modelId="{290E04AD-E9B2-41EE-A96B-BEAEF557D74B}">
      <dsp:nvSpPr>
        <dsp:cNvPr id="0" name=""/>
        <dsp:cNvSpPr/>
      </dsp:nvSpPr>
      <dsp:spPr>
        <a:xfrm rot="5400000">
          <a:off x="5297265" y="-1421576"/>
          <a:ext cx="1026112" cy="9410555"/>
        </a:xfrm>
        <a:prstGeom prst="round2SameRect">
          <a:avLst/>
        </a:prstGeom>
        <a:solidFill>
          <a:schemeClr val="lt1">
            <a:alpha val="90000"/>
            <a:hueOff val="0"/>
            <a:satOff val="0"/>
            <a:lumOff val="0"/>
            <a:alphaOff val="0"/>
          </a:schemeClr>
        </a:solidFill>
        <a:ln>
          <a:noFill/>
        </a:ln>
        <a:effectLst/>
        <a:scene3d>
          <a:camera prst="obliqueTopLeft"/>
          <a:lightRig rig="threePt" dir="t"/>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Looking for employees who support them in and out of the office/workplace</a:t>
          </a:r>
          <a:endParaRPr lang="en-US" sz="1900" kern="1200" dirty="0">
            <a:latin typeface="Calibri" panose="020F0502020204030204"/>
            <a:ea typeface="+mn-ea"/>
            <a:cs typeface="+mn-cs"/>
          </a:endParaRPr>
        </a:p>
        <a:p>
          <a:pPr marL="171450" lvl="1" indent="-171450" algn="l" defTabSz="844550">
            <a:lnSpc>
              <a:spcPct val="90000"/>
            </a:lnSpc>
            <a:spcBef>
              <a:spcPct val="0"/>
            </a:spcBef>
            <a:spcAft>
              <a:spcPct val="15000"/>
            </a:spcAft>
            <a:buChar char="•"/>
          </a:pPr>
          <a:r>
            <a:rPr lang="en-US" sz="1900" kern="1200">
              <a:latin typeface="Calibri" panose="020F0502020204030204"/>
              <a:ea typeface="+mn-ea"/>
              <a:cs typeface="+mn-cs"/>
            </a:rPr>
            <a:t>Gen Z is prioritizing purpose and impact over wages/salary</a:t>
          </a:r>
          <a:endParaRPr lang="en-US" sz="1900" kern="1200" dirty="0">
            <a:latin typeface="Calibri" panose="020F0502020204030204"/>
            <a:ea typeface="+mn-ea"/>
            <a:cs typeface="+mn-cs"/>
          </a:endParaRPr>
        </a:p>
        <a:p>
          <a:pPr marL="171450" lvl="1" indent="-171450" algn="l" defTabSz="844550">
            <a:lnSpc>
              <a:spcPct val="90000"/>
            </a:lnSpc>
            <a:spcBef>
              <a:spcPct val="0"/>
            </a:spcBef>
            <a:spcAft>
              <a:spcPct val="15000"/>
            </a:spcAft>
            <a:buChar char="•"/>
          </a:pPr>
          <a:r>
            <a:rPr lang="en-US" sz="1900" b="0" i="0" kern="1200">
              <a:latin typeface="Calibri" panose="020F0502020204030204"/>
              <a:ea typeface="+mn-ea"/>
              <a:cs typeface="+mn-cs"/>
            </a:rPr>
            <a:t>Evaluating potential employers’ values and ensuring they align to their own values.</a:t>
          </a:r>
          <a:endParaRPr lang="en-US" sz="1900" kern="1200" dirty="0">
            <a:latin typeface="Calibri" panose="020F0502020204030204"/>
            <a:ea typeface="+mn-ea"/>
            <a:cs typeface="+mn-cs"/>
          </a:endParaRPr>
        </a:p>
      </dsp:txBody>
      <dsp:txXfrm rot="-5400000">
        <a:off x="1105044" y="2820736"/>
        <a:ext cx="9360464" cy="9259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6F45CE-7C3C-492D-B5B1-1CCD77E278A3}">
      <dsp:nvSpPr>
        <dsp:cNvPr id="0" name=""/>
        <dsp:cNvSpPr/>
      </dsp:nvSpPr>
      <dsp:spPr>
        <a:xfrm>
          <a:off x="1447" y="822837"/>
          <a:ext cx="1919306" cy="1919306"/>
        </a:xfrm>
        <a:prstGeom prst="ellipse">
          <a:avLst/>
        </a:prstGeom>
        <a:solidFill>
          <a:schemeClr val="accent2">
            <a:shade val="8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panose="020F0502020204030204"/>
              <a:ea typeface="+mn-ea"/>
              <a:cs typeface="+mn-cs"/>
            </a:rPr>
            <a:t>Rewards</a:t>
          </a:r>
          <a:endParaRPr lang="en-US" sz="1900" kern="1200" dirty="0">
            <a:latin typeface="Calibri" panose="020F0502020204030204"/>
            <a:ea typeface="+mn-ea"/>
            <a:cs typeface="+mn-cs"/>
          </a:endParaRPr>
        </a:p>
      </dsp:txBody>
      <dsp:txXfrm>
        <a:off x="282523" y="1103913"/>
        <a:ext cx="1357154" cy="1357154"/>
      </dsp:txXfrm>
    </dsp:sp>
    <dsp:sp modelId="{2E51BCC7-1F98-4959-B31E-7D1BAE4DA78C}">
      <dsp:nvSpPr>
        <dsp:cNvPr id="0" name=""/>
        <dsp:cNvSpPr/>
      </dsp:nvSpPr>
      <dsp:spPr>
        <a:xfrm>
          <a:off x="2076601" y="1225891"/>
          <a:ext cx="1113197" cy="1113197"/>
        </a:xfrm>
        <a:prstGeom prst="mathPlus">
          <a:avLst/>
        </a:prstGeom>
        <a:solidFill>
          <a:schemeClr val="accent2">
            <a:shade val="9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solidFill>
              <a:sysClr val="window" lastClr="FFFFFF"/>
            </a:solidFill>
            <a:latin typeface="Calibri" panose="020F0502020204030204"/>
            <a:ea typeface="+mn-ea"/>
            <a:cs typeface="+mn-cs"/>
          </a:endParaRPr>
        </a:p>
      </dsp:txBody>
      <dsp:txXfrm>
        <a:off x="2224155" y="1651578"/>
        <a:ext cx="818089" cy="261823"/>
      </dsp:txXfrm>
    </dsp:sp>
    <dsp:sp modelId="{6C20987D-A70E-49BC-B993-D1ABA03957F9}">
      <dsp:nvSpPr>
        <dsp:cNvPr id="0" name=""/>
        <dsp:cNvSpPr/>
      </dsp:nvSpPr>
      <dsp:spPr>
        <a:xfrm>
          <a:off x="3345646" y="822837"/>
          <a:ext cx="1919306" cy="1919306"/>
        </a:xfrm>
        <a:prstGeom prst="ellipse">
          <a:avLst/>
        </a:prstGeom>
        <a:solidFill>
          <a:schemeClr val="accent2">
            <a:shade val="80000"/>
            <a:hueOff val="-240708"/>
            <a:satOff val="5083"/>
            <a:lumOff val="1354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panose="020F0502020204030204"/>
              <a:ea typeface="+mn-ea"/>
              <a:cs typeface="+mn-cs"/>
            </a:rPr>
            <a:t>Benefits</a:t>
          </a:r>
          <a:endParaRPr lang="en-US" sz="1900" kern="1200" dirty="0">
            <a:latin typeface="Calibri" panose="020F0502020204030204"/>
            <a:ea typeface="+mn-ea"/>
            <a:cs typeface="+mn-cs"/>
          </a:endParaRPr>
        </a:p>
      </dsp:txBody>
      <dsp:txXfrm>
        <a:off x="3626722" y="1103913"/>
        <a:ext cx="1357154" cy="1357154"/>
      </dsp:txXfrm>
    </dsp:sp>
    <dsp:sp modelId="{CE3CD769-EF4B-44BF-8451-5B2DE5234F78}">
      <dsp:nvSpPr>
        <dsp:cNvPr id="0" name=""/>
        <dsp:cNvSpPr/>
      </dsp:nvSpPr>
      <dsp:spPr>
        <a:xfrm>
          <a:off x="5420800" y="1225891"/>
          <a:ext cx="1113197" cy="1113197"/>
        </a:xfrm>
        <a:prstGeom prst="mathEqual">
          <a:avLst/>
        </a:prstGeom>
        <a:solidFill>
          <a:schemeClr val="accent2">
            <a:shade val="90000"/>
            <a:hueOff val="-481452"/>
            <a:satOff val="2416"/>
            <a:lumOff val="24259"/>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solidFill>
              <a:sysClr val="window" lastClr="FFFFFF"/>
            </a:solidFill>
            <a:latin typeface="Calibri" panose="020F0502020204030204"/>
            <a:ea typeface="+mn-ea"/>
            <a:cs typeface="+mn-cs"/>
          </a:endParaRPr>
        </a:p>
      </dsp:txBody>
      <dsp:txXfrm>
        <a:off x="5568354" y="1455210"/>
        <a:ext cx="818089" cy="654559"/>
      </dsp:txXfrm>
    </dsp:sp>
    <dsp:sp modelId="{2FC284B7-59BE-45DE-8230-E3E85327DEB4}">
      <dsp:nvSpPr>
        <dsp:cNvPr id="0" name=""/>
        <dsp:cNvSpPr/>
      </dsp:nvSpPr>
      <dsp:spPr>
        <a:xfrm>
          <a:off x="6689845" y="822837"/>
          <a:ext cx="1919306" cy="1919306"/>
        </a:xfrm>
        <a:prstGeom prst="ellipse">
          <a:avLst/>
        </a:prstGeom>
        <a:solidFill>
          <a:schemeClr val="accent2">
            <a:shade val="80000"/>
            <a:hueOff val="-481415"/>
            <a:satOff val="10166"/>
            <a:lumOff val="2708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panose="020F0502020204030204"/>
              <a:ea typeface="+mn-ea"/>
              <a:cs typeface="+mn-cs"/>
            </a:rPr>
            <a:t>Performance</a:t>
          </a:r>
          <a:endParaRPr lang="en-US" sz="1900" kern="1200" dirty="0">
            <a:latin typeface="Calibri" panose="020F0502020204030204"/>
            <a:ea typeface="+mn-ea"/>
            <a:cs typeface="+mn-cs"/>
          </a:endParaRPr>
        </a:p>
      </dsp:txBody>
      <dsp:txXfrm>
        <a:off x="6970921" y="1103913"/>
        <a:ext cx="1357154" cy="13571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D21DD-DFB4-4568-988B-E91158F1963A}">
      <dsp:nvSpPr>
        <dsp:cNvPr id="0" name=""/>
        <dsp:cNvSpPr/>
      </dsp:nvSpPr>
      <dsp:spPr>
        <a:xfrm>
          <a:off x="5134" y="541494"/>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284480" tIns="101600" rIns="284480" bIns="101600" numCol="1" spcCol="1270" anchor="ctr" anchorCtr="0">
          <a:noAutofit/>
        </a:bodyPr>
        <a:lstStyle/>
        <a:p>
          <a:pPr marL="0" lvl="0" indent="0" algn="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Step 1</a:t>
          </a:r>
        </a:p>
      </dsp:txBody>
      <dsp:txXfrm>
        <a:off x="5134" y="541494"/>
        <a:ext cx="2626332" cy="768487"/>
      </dsp:txXfrm>
    </dsp:sp>
    <dsp:sp modelId="{3892EA5F-B203-46AD-85BA-EAE103099394}">
      <dsp:nvSpPr>
        <dsp:cNvPr id="0" name=""/>
        <dsp:cNvSpPr/>
      </dsp:nvSpPr>
      <dsp:spPr>
        <a:xfrm>
          <a:off x="2631467" y="61189"/>
          <a:ext cx="525266" cy="1729096"/>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3F82EC3-D371-4AFD-88BE-F001A0EA6D58}">
      <dsp:nvSpPr>
        <dsp:cNvPr id="0" name=""/>
        <dsp:cNvSpPr/>
      </dsp:nvSpPr>
      <dsp:spPr>
        <a:xfrm>
          <a:off x="3366840" y="61189"/>
          <a:ext cx="7143624" cy="1729096"/>
        </a:xfrm>
        <a:prstGeom prst="rect">
          <a:avLst/>
        </a:prstGeom>
        <a:solidFill>
          <a:srgbClr val="70AD47">
            <a:shade val="50000"/>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solidFill>
                <a:sysClr val="window" lastClr="FFFFFF"/>
              </a:solidFill>
              <a:latin typeface="Calibri" panose="020F0502020204030204"/>
              <a:ea typeface="+mn-ea"/>
              <a:cs typeface="+mn-cs"/>
            </a:rPr>
            <a:t>An organization develops a concept of the value it offers to its potential and existing employees. This value proposition is communicated as the key message through employer branding.</a:t>
          </a:r>
        </a:p>
      </dsp:txBody>
      <dsp:txXfrm>
        <a:off x="3366840" y="61189"/>
        <a:ext cx="7143624" cy="1729096"/>
      </dsp:txXfrm>
    </dsp:sp>
    <dsp:sp modelId="{FD1EA3A3-AF8E-4411-8764-D5815403790A}">
      <dsp:nvSpPr>
        <dsp:cNvPr id="0" name=""/>
        <dsp:cNvSpPr/>
      </dsp:nvSpPr>
      <dsp:spPr>
        <a:xfrm>
          <a:off x="5134" y="1983547"/>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284480" tIns="101600" rIns="284480" bIns="101600" numCol="1" spcCol="1270" anchor="ctr" anchorCtr="0">
          <a:noAutofit/>
        </a:bodyPr>
        <a:lstStyle/>
        <a:p>
          <a:pPr marL="0" lvl="0" indent="0" algn="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Step 2</a:t>
          </a:r>
        </a:p>
      </dsp:txBody>
      <dsp:txXfrm>
        <a:off x="5134" y="1983547"/>
        <a:ext cx="2626332" cy="768487"/>
      </dsp:txXfrm>
    </dsp:sp>
    <dsp:sp modelId="{F8F90804-958C-4AF1-A6A5-7DC335C50ABD}">
      <dsp:nvSpPr>
        <dsp:cNvPr id="0" name=""/>
        <dsp:cNvSpPr/>
      </dsp:nvSpPr>
      <dsp:spPr>
        <a:xfrm>
          <a:off x="2631467" y="1887486"/>
          <a:ext cx="525266" cy="960609"/>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F5995BD-2DE5-479F-80BF-8BEB9987E308}">
      <dsp:nvSpPr>
        <dsp:cNvPr id="0" name=""/>
        <dsp:cNvSpPr/>
      </dsp:nvSpPr>
      <dsp:spPr>
        <a:xfrm>
          <a:off x="3366840" y="1887486"/>
          <a:ext cx="7143624" cy="960609"/>
        </a:xfrm>
        <a:prstGeom prst="rect">
          <a:avLst/>
        </a:prstGeom>
        <a:solidFill>
          <a:srgbClr val="70AD47">
            <a:shade val="50000"/>
            <a:hueOff val="245616"/>
            <a:satOff val="-10737"/>
            <a:lumOff val="293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solidFill>
                <a:sysClr val="window" lastClr="FFFFFF"/>
              </a:solidFill>
              <a:latin typeface="Calibri" panose="020F0502020204030204"/>
              <a:ea typeface="+mn-ea"/>
              <a:cs typeface="+mn-cs"/>
            </a:rPr>
            <a:t>External marketing of employer value proposition to attract suitable candidates.</a:t>
          </a:r>
        </a:p>
      </dsp:txBody>
      <dsp:txXfrm>
        <a:off x="3366840" y="1887486"/>
        <a:ext cx="7143624" cy="960609"/>
      </dsp:txXfrm>
    </dsp:sp>
    <dsp:sp modelId="{23369E2E-28AD-4759-8F05-F837DCFF435E}">
      <dsp:nvSpPr>
        <dsp:cNvPr id="0" name=""/>
        <dsp:cNvSpPr/>
      </dsp:nvSpPr>
      <dsp:spPr>
        <a:xfrm>
          <a:off x="5134" y="3233478"/>
          <a:ext cx="2626332" cy="768487"/>
        </a:xfrm>
        <a:prstGeom prst="rect">
          <a:avLst/>
        </a:prstGeom>
        <a:noFill/>
        <a:ln w="6350" cap="flat" cmpd="sng" algn="ctr">
          <a:solidFill>
            <a:sysClr val="windowText" lastClr="000000">
              <a:alpha val="0"/>
              <a:hueOff val="0"/>
              <a:satOff val="0"/>
              <a:lumOff val="0"/>
              <a:alphaOff val="0"/>
            </a:sys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284480" tIns="101600" rIns="284480" bIns="101600" numCol="1" spcCol="1270" anchor="ctr" anchorCtr="0">
          <a:noAutofit/>
        </a:bodyPr>
        <a:lstStyle/>
        <a:p>
          <a:pPr marL="0" lvl="0" indent="0" algn="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Step 3</a:t>
          </a:r>
        </a:p>
      </dsp:txBody>
      <dsp:txXfrm>
        <a:off x="5134" y="3233478"/>
        <a:ext cx="2626332" cy="768487"/>
      </dsp:txXfrm>
    </dsp:sp>
    <dsp:sp modelId="{CAC0CDC3-E9A8-47AD-88F1-C9FC87303680}">
      <dsp:nvSpPr>
        <dsp:cNvPr id="0" name=""/>
        <dsp:cNvSpPr/>
      </dsp:nvSpPr>
      <dsp:spPr>
        <a:xfrm>
          <a:off x="2631467" y="2945295"/>
          <a:ext cx="525266" cy="1344853"/>
        </a:xfrm>
        <a:prstGeom prst="leftBrace">
          <a:avLst>
            <a:gd name="adj1" fmla="val 35000"/>
            <a:gd name="adj2" fmla="val 50000"/>
          </a:avLst>
        </a:prstGeom>
        <a:noFill/>
        <a:ln w="12700" cap="flat" cmpd="sng" algn="ctr">
          <a:solidFill>
            <a:srgbClr val="70AD47">
              <a:shade val="80000"/>
              <a:hueOff val="0"/>
              <a:satOff val="0"/>
              <a:lumOff val="0"/>
              <a:alphaOff val="0"/>
            </a:srgb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06596E7-70AB-4758-8814-94261D8E9845}">
      <dsp:nvSpPr>
        <dsp:cNvPr id="0" name=""/>
        <dsp:cNvSpPr/>
      </dsp:nvSpPr>
      <dsp:spPr>
        <a:xfrm>
          <a:off x="3366840" y="2945295"/>
          <a:ext cx="7143624" cy="1344853"/>
        </a:xfrm>
        <a:prstGeom prst="rect">
          <a:avLst/>
        </a:prstGeom>
        <a:solidFill>
          <a:srgbClr val="70AD47">
            <a:shade val="50000"/>
            <a:hueOff val="245616"/>
            <a:satOff val="-10737"/>
            <a:lumOff val="293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solidFill>
                <a:sysClr val="window" lastClr="FFFFFF"/>
              </a:solidFill>
              <a:latin typeface="Calibri" panose="020F0502020204030204"/>
              <a:ea typeface="+mn-ea"/>
              <a:cs typeface="+mn-cs"/>
            </a:rPr>
            <a:t>Internal marketing of the employer brand to develop a committed workforce towards the achievement of organizational goals.</a:t>
          </a:r>
        </a:p>
      </dsp:txBody>
      <dsp:txXfrm>
        <a:off x="3366840" y="2945295"/>
        <a:ext cx="7143624" cy="134485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image2.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14</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1/23/2024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emf"/><Relationship Id="rId7" Type="http://schemas.openxmlformats.org/officeDocument/2006/relationships/diagramQuickStyle" Target="../diagrams/quickStyle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5.emf"/><Relationship Id="rId7" Type="http://schemas.openxmlformats.org/officeDocument/2006/relationships/diagramQuickStyle" Target="../diagrams/quickStyle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6.png"/><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5.emf"/><Relationship Id="rId7" Type="http://schemas.openxmlformats.org/officeDocument/2006/relationships/diagramQuickStyle" Target="../diagrams/quickStyle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6.png"/><Relationship Id="rId9"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170099"/>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a:t>
            </a:r>
            <a:r>
              <a:rPr lang="en-US" sz="5400" kern="2000" dirty="0" err="1">
                <a:solidFill>
                  <a:srgbClr val="141F34"/>
                </a:solidFill>
                <a:latin typeface="Clash Display Medium" pitchFamily="2" charset="0"/>
              </a:rPr>
              <a:t>Organisational</a:t>
            </a:r>
            <a:r>
              <a:rPr lang="en-US" sz="5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549334" y="3819579"/>
            <a:ext cx="4806861" cy="1533368"/>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5 – Employee Value Proposition and Analysis</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EVP and Employer Branding Focus….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None/>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EVP and Employer Branding focusses on the key themes you are already investigating:</a:t>
            </a:r>
          </a:p>
          <a:p>
            <a:pPr>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Talent attraction (recruitment)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Retention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Reward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Conduct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This culminates in engagement activities and initiatives that influence an employee’s view on an organisation, thus shaping its employer brand and highlighting it as a place to work – an employer of choice.  This is how organisations market their EVP to current and prospective employees, and to attract and maintain loyalty.</a:t>
            </a: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Dimensions of Employee Brand Equity</a:t>
            </a:r>
            <a:endParaRPr lang="en-GB" b="1" dirty="0"/>
          </a:p>
        </p:txBody>
      </p:sp>
      <p:pic>
        <p:nvPicPr>
          <p:cNvPr id="2" name="Content Placeholder 3">
            <a:extLst>
              <a:ext uri="{FF2B5EF4-FFF2-40B4-BE49-F238E27FC236}">
                <a16:creationId xmlns:a16="http://schemas.microsoft.com/office/drawing/2014/main" id="{36A28C72-DD1A-B3F8-2517-D24AAC293711}"/>
              </a:ext>
            </a:extLst>
          </p:cNvPr>
          <p:cNvPicPr>
            <a:picLocks noGrp="1" noChangeAspect="1"/>
          </p:cNvPicPr>
          <p:nvPr>
            <p:ph idx="1"/>
          </p:nvPr>
        </p:nvPicPr>
        <p:blipFill>
          <a:blip r:embed="rId5">
            <a:duotone>
              <a:prstClr val="black"/>
              <a:srgbClr val="70AD47">
                <a:tint val="45000"/>
                <a:satMod val="400000"/>
              </a:srgbClr>
            </a:duotone>
            <a:extLst>
              <a:ext uri="{BEBA8EAE-BF5A-486C-A8C5-ECC9F3942E4B}">
                <a14:imgProps xmlns:a14="http://schemas.microsoft.com/office/drawing/2010/main">
                  <a14:imgLayer r:embed="rId6">
                    <a14:imgEffect>
                      <a14:artisticFilmGrain/>
                    </a14:imgEffect>
                  </a14:imgLayer>
                </a14:imgProps>
              </a:ext>
            </a:extLst>
          </a:blip>
          <a:stretch>
            <a:fillRect/>
          </a:stretch>
        </p:blipFill>
        <p:spPr>
          <a:xfrm>
            <a:off x="1240077" y="1933820"/>
            <a:ext cx="8192022" cy="370289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59126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5-Point Star 4">
            <a:extLst>
              <a:ext uri="{FF2B5EF4-FFF2-40B4-BE49-F238E27FC236}">
                <a16:creationId xmlns:a16="http://schemas.microsoft.com/office/drawing/2014/main" id="{69ACCCF1-41F8-7343-5C33-93F41A2C4555}"/>
              </a:ext>
            </a:extLst>
          </p:cNvPr>
          <p:cNvSpPr/>
          <p:nvPr/>
        </p:nvSpPr>
        <p:spPr>
          <a:xfrm>
            <a:off x="7909362" y="2649088"/>
            <a:ext cx="3605348" cy="3335383"/>
          </a:xfrm>
          <a:prstGeom prst="star5">
            <a:avLst/>
          </a:prstGeom>
          <a:solidFill>
            <a:sysClr val="window" lastClr="FFFFFF"/>
          </a:solidFill>
          <a:ln w="12700" cap="flat" cmpd="sng" algn="ctr">
            <a:solidFill>
              <a:srgbClr val="70AD47"/>
            </a:solidFill>
            <a:prstDash val="solid"/>
            <a:miter lim="800000"/>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w="0"/>
              <a:gradFill>
                <a:gsLst>
                  <a:gs pos="0">
                    <a:srgbClr val="4472C4">
                      <a:lumMod val="50000"/>
                    </a:srgbClr>
                  </a:gs>
                  <a:gs pos="50000">
                    <a:srgbClr val="4472C4"/>
                  </a:gs>
                  <a:gs pos="100000">
                    <a:srgbClr val="4472C4">
                      <a:lumMod val="60000"/>
                      <a:lumOff val="40000"/>
                    </a:srgbClr>
                  </a:gs>
                </a:gsLst>
                <a:lin ang="5400000"/>
              </a:gradFill>
              <a:effectLst>
                <a:reflection blurRad="6350" stA="53000" endA="300" endPos="35500" dir="5400000" sy="-90000" algn="bl" rotWithShape="0"/>
              </a:effectLst>
              <a:uLnTx/>
              <a:uFillTx/>
              <a:latin typeface="Calibri" panose="020F0502020204030204"/>
              <a:ea typeface="+mn-ea"/>
              <a:cs typeface="+mn-cs"/>
            </a:endParaRPr>
          </a:p>
        </p:txBody>
      </p:sp>
      <p:sp>
        <p:nvSpPr>
          <p:cNvPr id="3" name="5-Point Star 3">
            <a:extLst>
              <a:ext uri="{FF2B5EF4-FFF2-40B4-BE49-F238E27FC236}">
                <a16:creationId xmlns:a16="http://schemas.microsoft.com/office/drawing/2014/main" id="{C4B13DF4-4109-58CD-D996-B4D572446684}"/>
              </a:ext>
            </a:extLst>
          </p:cNvPr>
          <p:cNvSpPr/>
          <p:nvPr/>
        </p:nvSpPr>
        <p:spPr>
          <a:xfrm>
            <a:off x="3981599" y="1440915"/>
            <a:ext cx="3605348" cy="3335383"/>
          </a:xfrm>
          <a:prstGeom prst="star5">
            <a:avLst/>
          </a:prstGeom>
          <a:solidFill>
            <a:srgbClr val="FFC000">
              <a:lumMod val="20000"/>
              <a:lumOff val="80000"/>
            </a:srgbClr>
          </a:solidFill>
          <a:ln w="6350" cap="flat" cmpd="sng" algn="ctr">
            <a:solidFill>
              <a:srgbClr val="FFC000"/>
            </a:solidFill>
            <a:prstDash val="solid"/>
            <a:miter lim="800000"/>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w="0"/>
              <a:gradFill>
                <a:gsLst>
                  <a:gs pos="0">
                    <a:srgbClr val="4472C4">
                      <a:lumMod val="50000"/>
                    </a:srgbClr>
                  </a:gs>
                  <a:gs pos="50000">
                    <a:srgbClr val="4472C4"/>
                  </a:gs>
                  <a:gs pos="100000">
                    <a:srgbClr val="4472C4">
                      <a:lumMod val="60000"/>
                      <a:lumOff val="40000"/>
                    </a:srgbClr>
                  </a:gs>
                </a:gsLst>
                <a:lin ang="5400000"/>
              </a:gradFill>
              <a:effectLst>
                <a:reflection blurRad="6350" stA="53000" endA="300" endPos="35500" dir="5400000" sy="-90000" algn="bl" rotWithShape="0"/>
              </a:effectLst>
              <a:uLnTx/>
              <a:uFillTx/>
              <a:latin typeface="Calibri" panose="020F0502020204030204"/>
              <a:ea typeface="+mn-ea"/>
              <a:cs typeface="+mn-cs"/>
            </a:endParaRPr>
          </a:p>
        </p:txBody>
      </p:sp>
      <p:sp>
        <p:nvSpPr>
          <p:cNvPr id="2" name="5-Point Star 5">
            <a:extLst>
              <a:ext uri="{FF2B5EF4-FFF2-40B4-BE49-F238E27FC236}">
                <a16:creationId xmlns:a16="http://schemas.microsoft.com/office/drawing/2014/main" id="{FD6FE90A-2786-BD04-D115-0CC5458125DD}"/>
              </a:ext>
            </a:extLst>
          </p:cNvPr>
          <p:cNvSpPr/>
          <p:nvPr/>
        </p:nvSpPr>
        <p:spPr>
          <a:xfrm>
            <a:off x="677290" y="243133"/>
            <a:ext cx="3605348" cy="3335383"/>
          </a:xfrm>
          <a:prstGeom prst="star5">
            <a:avLst/>
          </a:prstGeom>
          <a:solidFill>
            <a:sysClr val="window" lastClr="FFFFFF"/>
          </a:solidFill>
          <a:ln w="12700" cap="flat" cmpd="sng" algn="ctr">
            <a:solidFill>
              <a:srgbClr val="4472C4"/>
            </a:solidFill>
            <a:prstDash val="solid"/>
            <a:miter lim="800000"/>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w="0"/>
              <a:gradFill>
                <a:gsLst>
                  <a:gs pos="0">
                    <a:srgbClr val="4472C4">
                      <a:lumMod val="50000"/>
                    </a:srgbClr>
                  </a:gs>
                  <a:gs pos="50000">
                    <a:srgbClr val="4472C4"/>
                  </a:gs>
                  <a:gs pos="100000">
                    <a:srgbClr val="4472C4">
                      <a:lumMod val="60000"/>
                      <a:lumOff val="40000"/>
                    </a:srgbClr>
                  </a:gs>
                </a:gsLst>
                <a:lin ang="5400000"/>
              </a:gradFill>
              <a:effectLst>
                <a:reflection blurRad="6350" stA="53000" endA="300" endPos="35500" dir="5400000" sy="-90000" algn="bl" rotWithShape="0"/>
              </a:effectLst>
              <a:uLnTx/>
              <a:uFillTx/>
              <a:latin typeface="Calibri" panose="020F0502020204030204"/>
              <a:ea typeface="+mn-ea"/>
              <a:cs typeface="+mn-cs"/>
            </a:endParaRPr>
          </a:p>
        </p:txBody>
      </p:sp>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Group Activity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Your future </a:t>
            </a:r>
            <a:r>
              <a:rPr kumimoji="0" lang="en-GB" sz="2200" b="0" i="0" u="none" strike="noStrike" kern="1200" cap="none" spc="0" normalizeH="0" baseline="0" noProof="0" dirty="0" err="1">
                <a:ln>
                  <a:noFill/>
                </a:ln>
                <a:solidFill>
                  <a:prstClr val="black"/>
                </a:solidFill>
                <a:effectLst/>
                <a:uLnTx/>
                <a:uFillTx/>
                <a:latin typeface="Calibri" panose="020F0502020204030204"/>
                <a:ea typeface="+mn-ea"/>
                <a:cs typeface="+mn-cs"/>
              </a:rPr>
              <a:t>wishlist</a:t>
            </a:r>
            <a:endPar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In your groups I want you to discuss what your employment wish list would look like.</a:t>
            </a:r>
          </a:p>
          <a:p>
            <a:pPr>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How would you like to be employed?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What type of environment or culture would you like to work in?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What type of development would you like to receive?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How quickly would you like promotion?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What is your ideal job role, and how quickly do you aim to get there?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What financial and non-financial benefits would you like to receive?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What would be the ultimate reward or benefit that would encourage you to work for a bad employer?</a:t>
            </a:r>
          </a:p>
          <a:p>
            <a:pPr marL="0" indent="0">
              <a:buNone/>
            </a:pPr>
            <a:endParaRPr lang="en-GB" dirty="0"/>
          </a:p>
        </p:txBody>
      </p:sp>
    </p:spTree>
    <p:extLst>
      <p:ext uri="{BB962C8B-B14F-4D97-AF65-F5344CB8AC3E}">
        <p14:creationId xmlns:p14="http://schemas.microsoft.com/office/powerpoint/2010/main" val="1602702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Group Activity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Now think about how you would develop this as an employee proposition value and employer brand.  As a manager how would you use these insights to develop your employer brand?  What type of offer would you make to potential employees and how would you sell your brand to make it attractive?</a:t>
            </a:r>
          </a:p>
          <a:p>
            <a:pPr marL="0" indent="0">
              <a:buNone/>
            </a:pPr>
            <a:endParaRPr lang="en-GB" dirty="0"/>
          </a:p>
        </p:txBody>
      </p:sp>
      <p:sp>
        <p:nvSpPr>
          <p:cNvPr id="2" name="Smiley Face 1">
            <a:extLst>
              <a:ext uri="{FF2B5EF4-FFF2-40B4-BE49-F238E27FC236}">
                <a16:creationId xmlns:a16="http://schemas.microsoft.com/office/drawing/2014/main" id="{010FD0BF-636D-07EC-7558-0C9BE28EB152}"/>
              </a:ext>
            </a:extLst>
          </p:cNvPr>
          <p:cNvSpPr/>
          <p:nvPr/>
        </p:nvSpPr>
        <p:spPr>
          <a:xfrm>
            <a:off x="7301412" y="2859704"/>
            <a:ext cx="3074125" cy="3074126"/>
          </a:xfrm>
          <a:prstGeom prst="smileyFace">
            <a:avLst/>
          </a:prstGeom>
          <a:noFill/>
          <a:ln w="9525" cap="flat" cmpd="sng" algn="ctr">
            <a:solidFill>
              <a:srgbClr val="ED7D31"/>
            </a:solidFill>
            <a:prstDash val="solid"/>
            <a:round/>
            <a:headEnd type="none" w="med" len="med"/>
            <a:tailEnd type="none" w="med" len="med"/>
          </a:ln>
          <a:effectLst/>
        </p:spPr>
        <p:txBody>
          <a:bodyPr rtlCol="0" anchor="ctr"/>
          <a:lstStyle>
            <a:defPPr>
              <a:defRPr lang="en-US"/>
            </a:defPPr>
            <a:lvl1pPr marL="0" algn="l" defTabSz="914400" rtl="0" eaLnBrk="1" latinLnBrk="0" hangingPunct="1">
              <a:defRPr sz="1800" kern="1200">
                <a:solidFill>
                  <a:schemeClr val="accent2"/>
                </a:solidFill>
                <a:latin typeface="+mn-lt"/>
                <a:ea typeface="+mn-ea"/>
                <a:cs typeface="+mn-cs"/>
              </a:defRPr>
            </a:lvl1pPr>
            <a:lvl2pPr marL="457200" algn="l" defTabSz="914400" rtl="0" eaLnBrk="1" latinLnBrk="0" hangingPunct="1">
              <a:defRPr sz="1800" kern="1200">
                <a:solidFill>
                  <a:schemeClr val="accent2"/>
                </a:solidFill>
                <a:latin typeface="+mn-lt"/>
                <a:ea typeface="+mn-ea"/>
                <a:cs typeface="+mn-cs"/>
              </a:defRPr>
            </a:lvl2pPr>
            <a:lvl3pPr marL="914400" algn="l" defTabSz="914400" rtl="0" eaLnBrk="1" latinLnBrk="0" hangingPunct="1">
              <a:defRPr sz="1800" kern="1200">
                <a:solidFill>
                  <a:schemeClr val="accent2"/>
                </a:solidFill>
                <a:latin typeface="+mn-lt"/>
                <a:ea typeface="+mn-ea"/>
                <a:cs typeface="+mn-cs"/>
              </a:defRPr>
            </a:lvl3pPr>
            <a:lvl4pPr marL="1371600" algn="l" defTabSz="914400" rtl="0" eaLnBrk="1" latinLnBrk="0" hangingPunct="1">
              <a:defRPr sz="1800" kern="1200">
                <a:solidFill>
                  <a:schemeClr val="accent2"/>
                </a:solidFill>
                <a:latin typeface="+mn-lt"/>
                <a:ea typeface="+mn-ea"/>
                <a:cs typeface="+mn-cs"/>
              </a:defRPr>
            </a:lvl4pPr>
            <a:lvl5pPr marL="1828800" algn="l" defTabSz="914400" rtl="0" eaLnBrk="1" latinLnBrk="0" hangingPunct="1">
              <a:defRPr sz="1800" kern="1200">
                <a:solidFill>
                  <a:schemeClr val="accent2"/>
                </a:solidFill>
                <a:latin typeface="+mn-lt"/>
                <a:ea typeface="+mn-ea"/>
                <a:cs typeface="+mn-cs"/>
              </a:defRPr>
            </a:lvl5pPr>
            <a:lvl6pPr marL="2286000" algn="l" defTabSz="914400" rtl="0" eaLnBrk="1" latinLnBrk="0" hangingPunct="1">
              <a:defRPr sz="1800" kern="1200">
                <a:solidFill>
                  <a:schemeClr val="accent2"/>
                </a:solidFill>
                <a:latin typeface="+mn-lt"/>
                <a:ea typeface="+mn-ea"/>
                <a:cs typeface="+mn-cs"/>
              </a:defRPr>
            </a:lvl6pPr>
            <a:lvl7pPr marL="2743200" algn="l" defTabSz="914400" rtl="0" eaLnBrk="1" latinLnBrk="0" hangingPunct="1">
              <a:defRPr sz="1800" kern="1200">
                <a:solidFill>
                  <a:schemeClr val="accent2"/>
                </a:solidFill>
                <a:latin typeface="+mn-lt"/>
                <a:ea typeface="+mn-ea"/>
                <a:cs typeface="+mn-cs"/>
              </a:defRPr>
            </a:lvl7pPr>
            <a:lvl8pPr marL="3200400" algn="l" defTabSz="914400" rtl="0" eaLnBrk="1" latinLnBrk="0" hangingPunct="1">
              <a:defRPr sz="1800" kern="1200">
                <a:solidFill>
                  <a:schemeClr val="accent2"/>
                </a:solidFill>
                <a:latin typeface="+mn-lt"/>
                <a:ea typeface="+mn-ea"/>
                <a:cs typeface="+mn-cs"/>
              </a:defRPr>
            </a:lvl8pPr>
            <a:lvl9pPr marL="3657600" algn="l" defTabSz="914400" rtl="0" eaLnBrk="1" latinLnBrk="0" hangingPunct="1">
              <a:defRPr sz="1800" kern="1200">
                <a:solidFill>
                  <a:schemeClr val="accent2"/>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ED7D31"/>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5253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Week 4 Recap</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branding models and positioning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branding value chain model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Theoretical position of Employer Branding</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Learning Outcomes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By the end of this lecture you will be able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Explain employee value </a:t>
            </a:r>
            <a:r>
              <a:rPr kumimoji="0" lang="en-GB" sz="2800" b="0" i="0" u="none" strike="noStrike" kern="1200" cap="none" spc="0" normalizeH="0" baseline="0" noProof="0" dirty="0" err="1">
                <a:ln>
                  <a:noFill/>
                </a:ln>
                <a:solidFill>
                  <a:prstClr val="black"/>
                </a:solidFill>
                <a:effectLst/>
                <a:uLnTx/>
                <a:uFillTx/>
                <a:latin typeface="Calibri" panose="020F0502020204030204"/>
                <a:ea typeface="+mn-ea"/>
                <a:cs typeface="+mn-cs"/>
              </a:rPr>
              <a:t>propostion</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Analyse its impact from a strategic and management organisational perspective</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Critically evaluate EVP and Employer Branding</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Apply EVP and Employer Branding in a business context</a:t>
            </a: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Future Employment Challenges</a:t>
            </a:r>
            <a:endParaRPr lang="en-GB" b="1" dirty="0"/>
          </a:p>
        </p:txBody>
      </p:sp>
      <p:graphicFrame>
        <p:nvGraphicFramePr>
          <p:cNvPr id="2" name="Content Placeholder 3">
            <a:extLst>
              <a:ext uri="{FF2B5EF4-FFF2-40B4-BE49-F238E27FC236}">
                <a16:creationId xmlns:a16="http://schemas.microsoft.com/office/drawing/2014/main" id="{14DD4371-F70F-8A26-EC33-6BF9B7B45CA8}"/>
              </a:ext>
            </a:extLst>
          </p:cNvPr>
          <p:cNvGraphicFramePr>
            <a:graphicFrameLocks noGrp="1"/>
          </p:cNvGraphicFramePr>
          <p:nvPr>
            <p:ph idx="1"/>
            <p:extLst>
              <p:ext uri="{D42A27DB-BD31-4B8C-83A1-F6EECF244321}">
                <p14:modId xmlns:p14="http://schemas.microsoft.com/office/powerpoint/2010/main" val="3638436999"/>
              </p:ext>
            </p:extLst>
          </p:nvPr>
        </p:nvGraphicFramePr>
        <p:xfrm>
          <a:off x="744682" y="1501176"/>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What is an Employee Value Proposition (EVP)?</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349675"/>
            <a:ext cx="10515600" cy="4351338"/>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EVP is balance of employee rewards and benefits in return for performance and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high performance and employee engagement. It is what an </a:t>
            </a: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organization delivers to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employees in return for the organisational contribution those employees make.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graphicFrame>
        <p:nvGraphicFramePr>
          <p:cNvPr id="2" name="Content Placeholder 3">
            <a:extLst>
              <a:ext uri="{FF2B5EF4-FFF2-40B4-BE49-F238E27FC236}">
                <a16:creationId xmlns:a16="http://schemas.microsoft.com/office/drawing/2014/main" id="{D03E3593-07C4-CD77-F1DA-C00C6E3CAEE4}"/>
              </a:ext>
            </a:extLst>
          </p:cNvPr>
          <p:cNvGraphicFramePr>
            <a:graphicFrameLocks noGrp="1"/>
          </p:cNvGraphicFramePr>
          <p:nvPr>
            <p:extLst>
              <p:ext uri="{D42A27DB-BD31-4B8C-83A1-F6EECF244321}">
                <p14:modId xmlns:p14="http://schemas.microsoft.com/office/powerpoint/2010/main" val="4117997587"/>
              </p:ext>
            </p:extLst>
          </p:nvPr>
        </p:nvGraphicFramePr>
        <p:xfrm>
          <a:off x="1790700" y="2341630"/>
          <a:ext cx="8610600" cy="35649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EVP Further Discussed….</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algn="just">
              <a:defRPr/>
            </a:pP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Employee’s Value Proposition can be used as an effective tool of employment branding as it outlines the desired and desirable requisites of employees related to employment, with employee’s value proposition now being the most tactful employment branding tool by organisations as it is reflected on all efforts of hiring and retaining talent (Deshpande, 2019).</a:t>
            </a:r>
          </a:p>
          <a:p>
            <a:pPr algn="ju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Organisations need to excel for survival.  This is why people are its greatest asset.</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Creating EVP</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Understand how people see your business/company/organisation: what is it that people value and are motived by.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How is your business/company/organisation perceived by others?  Rejected candidates, stakeholders, clients?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Consider external review sites: what are they saying about you?</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People want different things from an employer: remember to vary rewards and benefits, to make them more attainable to all.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Remember!  </a:t>
            </a:r>
            <a:r>
              <a:rPr kumimoji="0" lang="en-GB"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employee experience is constantly changing.  </a:t>
            </a: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EVP and Employer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Global brands such as Google, Apple etc. did not start their company based on logos, or memes, or tunes.  Their starting point was understanding what people – consumers wanted and creating a product offering.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EVP takes this and develops an attractive package for recruiting and retaining employees and key talent.  This is part of a wider strategic focus, which aligns with a company’s values, culture, mission, goals, objectives as well as HR, corporate and business strategies.  A strong EVP can also re-engage, re-energise and re-motivate a disillusioned workforce.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Armstrong (2006), states that, the objective of employer branding is to become an 'employer of choice' where people desire to work.</a:t>
            </a: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EVP 3-Stage Process: </a:t>
            </a:r>
            <a:b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Backhaus &amp; </a:t>
            </a:r>
            <a:r>
              <a:rPr kumimoji="0" lang="en-GB" sz="1800" b="0" i="0" u="none" strike="noStrike" kern="1200" cap="none" spc="0" normalizeH="0" baseline="0" noProof="0" dirty="0" err="1">
                <a:ln>
                  <a:noFill/>
                </a:ln>
                <a:solidFill>
                  <a:prstClr val="black"/>
                </a:solidFill>
                <a:effectLst/>
                <a:uLnTx/>
                <a:uFillTx/>
                <a:latin typeface="Calibri" panose="020F0502020204030204"/>
                <a:ea typeface="+mn-ea"/>
                <a:cs typeface="+mn-cs"/>
              </a:rPr>
              <a:t>Tikoo</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 (2004), have developed a 3-stage process:</a:t>
            </a:r>
            <a:b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b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endParaRPr lang="en-GB" dirty="0"/>
          </a:p>
        </p:txBody>
      </p:sp>
      <p:graphicFrame>
        <p:nvGraphicFramePr>
          <p:cNvPr id="2" name="Content Placeholder 3">
            <a:extLst>
              <a:ext uri="{FF2B5EF4-FFF2-40B4-BE49-F238E27FC236}">
                <a16:creationId xmlns:a16="http://schemas.microsoft.com/office/drawing/2014/main" id="{1B097136-91AE-C8F8-F3C1-39358F046AD1}"/>
              </a:ext>
            </a:extLst>
          </p:cNvPr>
          <p:cNvGraphicFramePr>
            <a:graphicFrameLocks noGrp="1"/>
          </p:cNvGraphicFramePr>
          <p:nvPr>
            <p:extLst>
              <p:ext uri="{D42A27DB-BD31-4B8C-83A1-F6EECF244321}">
                <p14:modId xmlns:p14="http://schemas.microsoft.com/office/powerpoint/2010/main" val="169076063"/>
              </p:ext>
            </p:extLst>
          </p:nvPr>
        </p:nvGraphicFramePr>
        <p:xfrm>
          <a:off x="450273" y="1582492"/>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TotalTime>
  <Words>868</Words>
  <Application>Microsoft Office PowerPoint</Application>
  <PresentationFormat>Widescreen</PresentationFormat>
  <Paragraphs>87</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Clash Display Medium</vt:lpstr>
      <vt:lpstr>Clash Display</vt:lpstr>
      <vt:lpstr>Arial</vt:lpstr>
      <vt:lpstr>Calibri Light</vt:lpstr>
      <vt:lpstr>Office Theme</vt:lpstr>
      <vt:lpstr>PowerPoint Presentation</vt:lpstr>
      <vt:lpstr>Week 4 Recap</vt:lpstr>
      <vt:lpstr>Learning Outcomes</vt:lpstr>
      <vt:lpstr>Future Employment Challenges</vt:lpstr>
      <vt:lpstr>What is an Employee Value Proposition (EVP)?</vt:lpstr>
      <vt:lpstr>EVP Further Discussed….</vt:lpstr>
      <vt:lpstr>Creating EVP</vt:lpstr>
      <vt:lpstr>EVP and Employer Branding</vt:lpstr>
      <vt:lpstr>EVP 3-Stage Process:  Backhaus &amp; Tikoo (2004), have developed a 3-stage process: </vt:lpstr>
      <vt:lpstr>EVP and Employer Branding Focus….</vt:lpstr>
      <vt:lpstr>Dimensions of Employee Brand Equity</vt:lpstr>
      <vt:lpstr>Group Activity</vt:lpstr>
      <vt:lpstr>Group Activity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2024-01-23T17:29:47Z</dcterms:modified>
</cp:coreProperties>
</file>

<file path=docProps/thumbnail.jpeg>
</file>